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  <p:sldMasterId id="2147483687" r:id="rId3"/>
  </p:sldMasterIdLst>
  <p:notesMasterIdLst>
    <p:notesMasterId r:id="rId37"/>
  </p:notesMasterIdLst>
  <p:sldIdLst>
    <p:sldId id="256" r:id="rId4"/>
    <p:sldId id="257" r:id="rId5"/>
    <p:sldId id="312" r:id="rId6"/>
    <p:sldId id="285" r:id="rId7"/>
    <p:sldId id="289" r:id="rId8"/>
    <p:sldId id="290" r:id="rId9"/>
    <p:sldId id="291" r:id="rId10"/>
    <p:sldId id="292" r:id="rId11"/>
    <p:sldId id="258" r:id="rId12"/>
    <p:sldId id="286" r:id="rId13"/>
    <p:sldId id="261" r:id="rId14"/>
    <p:sldId id="295" r:id="rId15"/>
    <p:sldId id="296" r:id="rId16"/>
    <p:sldId id="288" r:id="rId17"/>
    <p:sldId id="305" r:id="rId18"/>
    <p:sldId id="267" r:id="rId19"/>
    <p:sldId id="269" r:id="rId20"/>
    <p:sldId id="298" r:id="rId21"/>
    <p:sldId id="270" r:id="rId22"/>
    <p:sldId id="271" r:id="rId23"/>
    <p:sldId id="273" r:id="rId24"/>
    <p:sldId id="306" r:id="rId25"/>
    <p:sldId id="274" r:id="rId26"/>
    <p:sldId id="275" r:id="rId27"/>
    <p:sldId id="299" r:id="rId28"/>
    <p:sldId id="300" r:id="rId29"/>
    <p:sldId id="301" r:id="rId30"/>
    <p:sldId id="310" r:id="rId31"/>
    <p:sldId id="311" r:id="rId32"/>
    <p:sldId id="302" r:id="rId33"/>
    <p:sldId id="303" r:id="rId34"/>
    <p:sldId id="265" r:id="rId35"/>
    <p:sldId id="266" r:id="rId36"/>
  </p:sldIdLst>
  <p:sldSz cx="12192000" cy="6858000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Open Sans" panose="020B060402020202020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A7D0"/>
    <a:srgbClr val="D3CAF4"/>
    <a:srgbClr val="BFBFBF"/>
    <a:srgbClr val="4424B5"/>
    <a:srgbClr val="000000"/>
    <a:srgbClr val="F2F2F2"/>
    <a:srgbClr val="A6A6A6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5" y="5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2.fntdata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tableStyles" Target="tableStyle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7.fntdata"/><Relationship Id="rId52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5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7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12.fntdata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4.gif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6610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b62392e06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b62392e064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b62392e064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55572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b62392e06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b62392e064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b62392e064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09127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70221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185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62726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2763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74735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0564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" name="Google Shape;26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8" name="Google Shape;26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97905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017784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81947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129825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62392e06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62392e06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b62392e06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338360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84633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30596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5" name="Google Shape;27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09767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28517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0115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" name="Google Shape;26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97720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42485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01104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4989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b62392e06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b62392e064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b62392e064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73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b62392e06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b62392e064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7" name="Google Shape;287;gb62392e064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1067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b62392e06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b62392e064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b62392e064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5614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b62392e06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b62392e064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7" name="Google Shape;287;gb62392e064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5914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Open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6000"/>
              <a:buFont typeface="Open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2000"/>
              <a:buNone/>
              <a:defRPr sz="2000">
                <a:solidFill>
                  <a:srgbClr val="8F8ABD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800"/>
              <a:buNone/>
              <a:defRPr sz="1800">
                <a:solidFill>
                  <a:srgbClr val="8F8ABD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6000"/>
              <a:buFont typeface="Open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Sample">
  <p:cSld name="Code Sample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gress">
  <p:cSld name="Progress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Open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Open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Open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1" name="Google Shape;211;p3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3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3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Sample">
  <p:cSld name="Code Sample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0" name="Google Shape;220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27" name="Google Shape;227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32000" y="719666"/>
            <a:ext cx="8128000" cy="5418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gress">
  <p:cSld name="Progress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45" name="Google Shape;245;p3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6" name="Google Shape;246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4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2" name="Google Shape;252;p4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3" name="Google Shape;253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Sample">
  <p:cSld name="Code Sample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9" name="Google Shape;5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32000" y="719666"/>
            <a:ext cx="8128000" cy="5418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gress">
  <p:cSld name="Progress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nouncement">
  <p:cSld name="Announcemen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710647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5" name="Google Shape;75;p11"/>
          <p:cNvSpPr/>
          <p:nvPr/>
        </p:nvSpPr>
        <p:spPr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rgbClr val="D5CDF5"/>
          </a:solidFill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50"/>
              </a:buClr>
              <a:buSzPts val="1500"/>
              <a:buFont typeface="Open Sans"/>
              <a:buNone/>
            </a:pPr>
            <a:r>
              <a:rPr lang="en-GB" sz="1500" b="0" i="0" u="none" strike="noStrike" cap="none">
                <a:solidFill>
                  <a:srgbClr val="002050"/>
                </a:solidFill>
                <a:latin typeface="Open Sans"/>
                <a:ea typeface="Open Sans"/>
                <a:cs typeface="Open Sans"/>
                <a:sym typeface="Open Sans"/>
              </a:rPr>
              <a:t>RELEASED</a:t>
            </a:r>
            <a:endParaRPr/>
          </a:p>
        </p:txBody>
      </p:sp>
      <p:pic>
        <p:nvPicPr>
          <p:cNvPr id="76" name="Google Shape;7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34126" y="3328313"/>
            <a:ext cx="3291797" cy="301283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1"/>
          <p:cNvSpPr txBox="1">
            <a:spLocks noGrp="1"/>
          </p:cNvSpPr>
          <p:nvPr>
            <p:ph type="title"/>
          </p:nvPr>
        </p:nvSpPr>
        <p:spPr>
          <a:xfrm>
            <a:off x="838200" y="1575065"/>
            <a:ext cx="10515600" cy="669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Open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838200" y="2476901"/>
            <a:ext cx="10515600" cy="2636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2"/>
          </p:nvPr>
        </p:nvSpPr>
        <p:spPr>
          <a:xfrm>
            <a:off x="838200" y="5257171"/>
            <a:ext cx="10515600" cy="57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AD290"/>
              </a:buClr>
              <a:buSzPts val="2800"/>
              <a:buNone/>
              <a:defRPr>
                <a:solidFill>
                  <a:srgbClr val="FAD290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Open Sans"/>
              <a:buNone/>
              <a:defRPr sz="4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Open Sans"/>
              <a:buNone/>
              <a:defRPr sz="4400" b="0" i="0" u="none" strike="noStrike" cap="none">
                <a:solidFill>
                  <a:srgbClr val="4826C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Open Sans"/>
              <a:buNone/>
              <a:defRPr sz="4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1" name="Google Shape;181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hyperlink" Target="https://youtu.be/hNFM2pDGwKI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nilsmagnus.github.io/post/proto-json-size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github.com/grpc/grpc-web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gi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rachanee.medium.com/" TargetMode="External"/><Relationship Id="rId5" Type="http://schemas.openxmlformats.org/officeDocument/2006/relationships/hyperlink" Target="https://www.facebook.com/RachaneeSaeng" TargetMode="External"/><Relationship Id="rId4" Type="http://schemas.openxmlformats.org/officeDocument/2006/relationships/hyperlink" Target="https://rachaneesaeng.github.io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evblogs.microsoft.com/aspnet/grpc-performance-improvements-in-net-5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spnet/core/grpc/?view=aspnetcore-5.0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youtube.com/playlist?list=PLj6h78yzYM2NN72UX_fdmc5CZI-D5qfJL" TargetMode="External"/><Relationship Id="rId5" Type="http://schemas.openxmlformats.org/officeDocument/2006/relationships/hyperlink" Target="https://grpc.io/about/" TargetMode="External"/><Relationship Id="rId4" Type="http://schemas.openxmlformats.org/officeDocument/2006/relationships/hyperlink" Target="https://github.com/grpc/grpc-dotnet/tree/master/examples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ttp2demo.i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7106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30059">
            <a:off x="8734126" y="3328313"/>
            <a:ext cx="3291797" cy="301283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Open Sans"/>
              <a:buNone/>
            </a:pPr>
            <a:r>
              <a:rPr lang="en-GB" dirty="0"/>
              <a:t>High-performance services with </a:t>
            </a:r>
            <a:r>
              <a:rPr lang="en-GB" dirty="0" err="1"/>
              <a:t>gRPC</a:t>
            </a:r>
            <a:endParaRPr dirty="0"/>
          </a:p>
        </p:txBody>
      </p:sp>
      <p:sp>
        <p:nvSpPr>
          <p:cNvPr id="264" name="Google Shape;264;p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" grpId="0"/>
      <p:bldP spid="26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6000"/>
              <a:buFont typeface="Open Sans"/>
              <a:buNone/>
            </a:pPr>
            <a:r>
              <a:rPr lang="en-GB" dirty="0"/>
              <a:t>What is </a:t>
            </a:r>
            <a:r>
              <a:rPr lang="en-GB" dirty="0" err="1"/>
              <a:t>gRPC</a:t>
            </a:r>
            <a:r>
              <a:rPr lang="en-GB" dirty="0"/>
              <a:t>?</a:t>
            </a:r>
            <a:endParaRPr dirty="0"/>
          </a:p>
        </p:txBody>
      </p:sp>
      <p:sp>
        <p:nvSpPr>
          <p:cNvPr id="330" name="Google Shape;330;p5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r>
              <a:rPr lang="en-GB" dirty="0"/>
              <a:t>How does it work?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r>
              <a:rPr lang="en-GB" dirty="0" err="1"/>
              <a:t>gRPC</a:t>
            </a:r>
            <a:r>
              <a:rPr lang="en-GB" dirty="0"/>
              <a:t> vs REST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6486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2469E3-65BC-4545-BD72-BA02052366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650" t="8337" r="23177" b="-1"/>
          <a:stretch/>
        </p:blipFill>
        <p:spPr>
          <a:xfrm>
            <a:off x="0" y="10"/>
            <a:ext cx="12192000" cy="685799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6">
            <a:extLst>
              <a:ext uri="{FF2B5EF4-FFF2-40B4-BE49-F238E27FC236}">
                <a16:creationId xmlns:a16="http://schemas.microsoft.com/office/drawing/2014/main" id="{1B660643-9895-4C4F-8440-89E20D73F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735" y="1122363"/>
            <a:ext cx="11766530" cy="335140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</a:pPr>
            <a:r>
              <a:rPr lang="en-US" sz="4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gRPC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is a modern high-performance RPC framework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peech Bubble: Rectangle 1">
            <a:extLst>
              <a:ext uri="{FF2B5EF4-FFF2-40B4-BE49-F238E27FC236}">
                <a16:creationId xmlns:a16="http://schemas.microsoft.com/office/drawing/2014/main" id="{77CFB198-D782-4B33-AFE5-72A85D1BF2BB}"/>
              </a:ext>
            </a:extLst>
          </p:cNvPr>
          <p:cNvSpPr/>
          <p:nvPr/>
        </p:nvSpPr>
        <p:spPr>
          <a:xfrm>
            <a:off x="7850910" y="1133967"/>
            <a:ext cx="4128356" cy="1126461"/>
          </a:xfrm>
          <a:prstGeom prst="wedgeRectCallout">
            <a:avLst>
              <a:gd name="adj1" fmla="val -34209"/>
              <a:gd name="adj2" fmla="val 185946"/>
            </a:avLst>
          </a:prstGeom>
          <a:solidFill>
            <a:srgbClr val="BFBFBF">
              <a:alpha val="20000"/>
            </a:srgbClr>
          </a:solidFill>
          <a:ln>
            <a:solidFill>
              <a:srgbClr val="D3CAF4">
                <a:alpha val="20000"/>
              </a:srgb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/>
              <a:t>Remote Procedure Call</a:t>
            </a:r>
            <a:r>
              <a:rPr lang="en-US" dirty="0"/>
              <a:t> framework is a set of tools that enable calling a piece of code in a remote process as if it were a local procedure call, for example SOAP, WCF, Thrift etc.</a:t>
            </a:r>
            <a:endParaRPr lang="en-SG" dirty="0"/>
          </a:p>
        </p:txBody>
      </p:sp>
      <p:sp>
        <p:nvSpPr>
          <p:cNvPr id="16" name="Google Shape;271;p42">
            <a:extLst>
              <a:ext uri="{FF2B5EF4-FFF2-40B4-BE49-F238E27FC236}">
                <a16:creationId xmlns:a16="http://schemas.microsoft.com/office/drawing/2014/main" id="{07D0D13C-3D4A-4030-98C6-5E9CB039ED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004661" y="4469659"/>
            <a:ext cx="6030157" cy="1126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</a:pPr>
            <a:r>
              <a:rPr lang="en-SG" dirty="0">
                <a:solidFill>
                  <a:schemeClr val="bg1"/>
                </a:solidFill>
              </a:rPr>
              <a:t>Initialised by Google</a:t>
            </a:r>
          </a:p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</a:pPr>
            <a:r>
              <a:rPr lang="en-US" dirty="0">
                <a:solidFill>
                  <a:schemeClr val="bg1"/>
                </a:solidFill>
              </a:rPr>
              <a:t>It is part of Cloud Native Computing Foundation (CNCF)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 animBg="1"/>
      <p:bldP spid="1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How does it work?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8183A7-8CED-452D-BE02-D0130E3FE89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39196" y="1276193"/>
            <a:ext cx="8489244" cy="40301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8DE7E1-BD64-46B5-9C6E-93329067FFF1}"/>
              </a:ext>
            </a:extLst>
          </p:cNvPr>
          <p:cNvSpPr txBox="1"/>
          <p:nvPr/>
        </p:nvSpPr>
        <p:spPr>
          <a:xfrm>
            <a:off x="9467272" y="6550223"/>
            <a:ext cx="27247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dirty="0">
                <a:hlinkClick r:id="rId4"/>
              </a:rPr>
              <a:t>https://youtu.be/hNFM2pDGwKI</a:t>
            </a:r>
            <a:endParaRPr lang="en-SG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57755BE7-9CB5-426A-B326-0F953420DC7E}"/>
              </a:ext>
            </a:extLst>
          </p:cNvPr>
          <p:cNvSpPr/>
          <p:nvPr/>
        </p:nvSpPr>
        <p:spPr>
          <a:xfrm rot="1518060">
            <a:off x="3231390" y="2365389"/>
            <a:ext cx="1231548" cy="3668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HTTP/2</a:t>
            </a:r>
            <a:endParaRPr lang="en-SG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A208A0C-8A0E-45CD-8A11-6A312ABEFA4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468880" y="5455152"/>
            <a:ext cx="4278568" cy="14028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77D2CF4-8941-4DAD-B1B2-1DC10952758C}"/>
              </a:ext>
            </a:extLst>
          </p:cNvPr>
          <p:cNvSpPr txBox="1"/>
          <p:nvPr/>
        </p:nvSpPr>
        <p:spPr>
          <a:xfrm rot="1544841">
            <a:off x="3323623" y="2185816"/>
            <a:ext cx="10470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Proto Request</a:t>
            </a:r>
            <a:endParaRPr lang="en-SG" sz="10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C4A1C2-E703-43A2-AB3D-0F8F1D1E1347}"/>
              </a:ext>
            </a:extLst>
          </p:cNvPr>
          <p:cNvSpPr txBox="1"/>
          <p:nvPr/>
        </p:nvSpPr>
        <p:spPr>
          <a:xfrm rot="1544841">
            <a:off x="3057364" y="2555979"/>
            <a:ext cx="11528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Proto Response</a:t>
            </a:r>
            <a:endParaRPr lang="en-SG" sz="1050" dirty="0"/>
          </a:p>
        </p:txBody>
      </p:sp>
    </p:spTree>
    <p:extLst>
      <p:ext uri="{BB962C8B-B14F-4D97-AF65-F5344CB8AC3E}">
        <p14:creationId xmlns:p14="http://schemas.microsoft.com/office/powerpoint/2010/main" val="4270426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 err="1"/>
              <a:t>gRPC</a:t>
            </a:r>
            <a:r>
              <a:rPr lang="en-SG" dirty="0"/>
              <a:t> vs REST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F467DD4B-6B53-4943-9EC0-FDA9F9BB1C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9750854"/>
              </p:ext>
            </p:extLst>
          </p:nvPr>
        </p:nvGraphicFramePr>
        <p:xfrm>
          <a:off x="838200" y="1506098"/>
          <a:ext cx="10515600" cy="50947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95440630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1011200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sz="1600" dirty="0"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gRPC</a:t>
                      </a:r>
                      <a:endParaRPr lang="en-SG" sz="1600" dirty="0"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887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Cannot maximize using HTTP/2 e.g., compression, streaming etc.</a:t>
                      </a:r>
                      <a:endParaRPr lang="en-SG" sz="1600" dirty="0">
                        <a:solidFill>
                          <a:schemeClr val="bg2"/>
                        </a:solidFill>
                        <a:effectLst/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Makes better use of HTTP/2 e.g., selective message compression, first class load balancing, heavily optimized.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471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Text based (JSON) messages which is human readable (easy for debugging), use more bandwidth and slower.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Binary-based messages which is machine-readable  (hard for debugging), save bandwidth about </a:t>
                      </a:r>
                      <a:r>
                        <a:rPr lang="en-US" sz="1600" u="sng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3x times</a:t>
                      </a:r>
                      <a:r>
                        <a:rPr lang="en-US" sz="1600" u="sng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, f</a:t>
                      </a:r>
                      <a:r>
                        <a:rPr lang="en-US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aster.</a:t>
                      </a:r>
                      <a:endParaRPr lang="en-SG" sz="1600" dirty="0">
                        <a:solidFill>
                          <a:schemeClr val="bg2"/>
                        </a:solidFill>
                        <a:effectLst/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509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Need to implement </a:t>
                      </a:r>
                      <a:r>
                        <a:rPr lang="en-SG" sz="1600" spc="-5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authentication</a:t>
                      </a:r>
                      <a:r>
                        <a:rPr lang="en-SG" sz="160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, load balancing, tracing, and health checking.</a:t>
                      </a:r>
                      <a:endParaRPr lang="en-SG" sz="1600" dirty="0">
                        <a:solidFill>
                          <a:schemeClr val="bg2"/>
                        </a:solidFill>
                        <a:effectLst/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spc="-5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Pluggable authentication, tracing, load balancing, and health checking.</a:t>
                      </a:r>
                      <a:r>
                        <a:rPr lang="en-SG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6729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Client libraries must be generated by human or third-party libraries, more supported languages more resource needed.</a:t>
                      </a:r>
                      <a:endParaRPr lang="en-SG" sz="1600" dirty="0">
                        <a:solidFill>
                          <a:schemeClr val="bg2"/>
                        </a:solidFill>
                        <a:effectLst/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Client and server code can be auto generated in 12+ </a:t>
                      </a:r>
                      <a:r>
                        <a:rPr lang="en-SG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languages C#, J</a:t>
                      </a:r>
                      <a:r>
                        <a:rPr lang="en-SG" sz="1600" spc="-5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ava, Python, Go, Ruby, Node.js, Kotlin etc. </a:t>
                      </a:r>
                      <a:endParaRPr lang="en-SG" sz="1600" dirty="0">
                        <a:solidFill>
                          <a:schemeClr val="bg2"/>
                        </a:solidFill>
                        <a:effectLst/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8674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Fully support JavaScript on browsers as client.</a:t>
                      </a:r>
                      <a:endParaRPr lang="en-SG" sz="1600" dirty="0">
                        <a:solidFill>
                          <a:schemeClr val="bg2"/>
                        </a:solidFill>
                        <a:effectLst/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Not officially support JavaScript on browsers as client yet but </a:t>
                      </a:r>
                      <a:r>
                        <a:rPr lang="en-SG" sz="1600" u="sng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in progress</a:t>
                      </a:r>
                      <a:r>
                        <a:rPr lang="en-SG" sz="160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.</a:t>
                      </a:r>
                      <a:endParaRPr lang="en-SG" sz="1600" dirty="0">
                        <a:solidFill>
                          <a:schemeClr val="bg2"/>
                        </a:solidFill>
                        <a:effectLst/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53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60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Loose coupling between clients/server.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 So, it does not need to setup a client. You just make a call to a server address.</a:t>
                      </a:r>
                      <a:endParaRPr lang="en-SG" sz="1600" dirty="0">
                        <a:solidFill>
                          <a:schemeClr val="bg2"/>
                        </a:solidFill>
                        <a:effectLst/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Standardizes on </a:t>
                      </a:r>
                      <a:r>
                        <a:rPr lang="en-SG" sz="1600" dirty="0" err="1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Protobuf</a:t>
                      </a:r>
                      <a:r>
                        <a:rPr lang="en-SG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.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Need a generated client code from .photo file and </a:t>
                      </a:r>
                      <a:r>
                        <a:rPr lang="en-SG" sz="1600" dirty="0" err="1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gRPC</a:t>
                      </a:r>
                      <a:r>
                        <a:rPr lang="en-SG" sz="1600" dirty="0">
                          <a:solidFill>
                            <a:schemeClr val="bg2"/>
                          </a:solidFill>
                          <a:effectLst/>
                          <a:latin typeface="Open Sans" panose="020B0604020202020204" charset="0"/>
                          <a:ea typeface="Open Sans" panose="020B0604020202020204" charset="0"/>
                          <a:cs typeface="Open Sans" panose="020B0604020202020204" charset="0"/>
                        </a:rPr>
                        <a:t> stub on client.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849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5540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6000"/>
              <a:buFont typeface="Open Sans"/>
              <a:buNone/>
            </a:pPr>
            <a:r>
              <a:rPr lang="en-GB" dirty="0" err="1"/>
              <a:t>gRPC</a:t>
            </a:r>
            <a:r>
              <a:rPr lang="en-GB" dirty="0"/>
              <a:t> in .NET 5</a:t>
            </a:r>
            <a:endParaRPr dirty="0"/>
          </a:p>
        </p:txBody>
      </p:sp>
      <p:sp>
        <p:nvSpPr>
          <p:cNvPr id="330" name="Google Shape;330;p5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r>
              <a:rPr lang="en-GB" dirty="0"/>
              <a:t>Demo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r>
              <a:rPr lang="en-GB" dirty="0"/>
              <a:t>What’s new in .NET 5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r>
              <a:rPr lang="en-GB" dirty="0"/>
              <a:t>Performance improvement in .NET 5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endParaRPr lang="en-GB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3264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89;p45">
            <a:extLst>
              <a:ext uri="{FF2B5EF4-FFF2-40B4-BE49-F238E27FC236}">
                <a16:creationId xmlns:a16="http://schemas.microsoft.com/office/drawing/2014/main" id="{A56539F1-FD63-4BBE-9B7C-71F151EDA6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Create</a:t>
            </a:r>
            <a:r>
              <a:rPr lang="en-SG" sz="2000" dirty="0">
                <a:solidFill>
                  <a:schemeClr val="bg1"/>
                </a:solidFill>
              </a:rPr>
              <a:t> a </a:t>
            </a:r>
            <a:r>
              <a:rPr lang="en-SG" sz="2000" dirty="0" err="1">
                <a:solidFill>
                  <a:schemeClr val="bg1"/>
                </a:solidFill>
              </a:rPr>
              <a:t>gRPC</a:t>
            </a:r>
            <a:r>
              <a:rPr lang="en-SG" sz="2000" dirty="0">
                <a:solidFill>
                  <a:schemeClr val="bg1"/>
                </a:solidFill>
              </a:rPr>
              <a:t> project</a:t>
            </a:r>
            <a:endParaRPr sz="2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A5D55D-E187-4812-B99D-803917D5A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875" y="178657"/>
            <a:ext cx="10638250" cy="2795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43B88B-390F-45FB-88F2-8F9E3B578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6343" y="3206911"/>
            <a:ext cx="7699314" cy="246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369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8B6562-8AA8-4A4F-94AC-45BBFEB055E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66" y="563787"/>
            <a:ext cx="11070668" cy="5187244"/>
          </a:xfrm>
          <a:prstGeom prst="rect">
            <a:avLst/>
          </a:prstGeom>
        </p:spPr>
      </p:pic>
      <p:sp>
        <p:nvSpPr>
          <p:cNvPr id="4" name="Google Shape;289;p45">
            <a:extLst>
              <a:ext uri="{FF2B5EF4-FFF2-40B4-BE49-F238E27FC236}">
                <a16:creationId xmlns:a16="http://schemas.microsoft.com/office/drawing/2014/main" id="{A56539F1-FD63-4BBE-9B7C-71F151EDA6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2000" dirty="0">
                <a:solidFill>
                  <a:schemeClr val="bg1"/>
                </a:solidFill>
              </a:rPr>
              <a:t>.photo file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275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A31711-6553-4DC4-BF5F-5568D7067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456" y="428"/>
            <a:ext cx="9211087" cy="6857143"/>
          </a:xfrm>
          <a:prstGeom prst="rect">
            <a:avLst/>
          </a:prstGeom>
        </p:spPr>
      </p:pic>
      <p:sp>
        <p:nvSpPr>
          <p:cNvPr id="4" name="Google Shape;289;p45">
            <a:extLst>
              <a:ext uri="{FF2B5EF4-FFF2-40B4-BE49-F238E27FC236}">
                <a16:creationId xmlns:a16="http://schemas.microsoft.com/office/drawing/2014/main" id="{8B33B0A6-7286-46FA-A244-F0171260BC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A</a:t>
            </a:r>
            <a:r>
              <a:rPr lang="en-SG" sz="2000" dirty="0" err="1">
                <a:solidFill>
                  <a:schemeClr val="bg1"/>
                </a:solidFill>
              </a:rPr>
              <a:t>uto</a:t>
            </a:r>
            <a:r>
              <a:rPr lang="en-SG" sz="2000" dirty="0">
                <a:solidFill>
                  <a:schemeClr val="bg1"/>
                </a:solidFill>
              </a:rPr>
              <a:t>-generated server code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369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89;p45">
            <a:extLst>
              <a:ext uri="{FF2B5EF4-FFF2-40B4-BE49-F238E27FC236}">
                <a16:creationId xmlns:a16="http://schemas.microsoft.com/office/drawing/2014/main" id="{A56539F1-FD63-4BBE-9B7C-71F151EDA6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2000" dirty="0">
                <a:solidFill>
                  <a:schemeClr val="bg1"/>
                </a:solidFill>
              </a:rPr>
              <a:t>Server code</a:t>
            </a:r>
            <a:endParaRPr sz="20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974FD2-7F26-48A6-AC74-A27376641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34" y="270933"/>
            <a:ext cx="12116932" cy="559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348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C22F6D-E6E3-4E40-9175-B1A8F89E9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465" y="0"/>
            <a:ext cx="6663070" cy="6546464"/>
          </a:xfrm>
          <a:prstGeom prst="rect">
            <a:avLst/>
          </a:prstGeom>
        </p:spPr>
      </p:pic>
      <p:sp>
        <p:nvSpPr>
          <p:cNvPr id="3" name="Google Shape;289;p45">
            <a:extLst>
              <a:ext uri="{FF2B5EF4-FFF2-40B4-BE49-F238E27FC236}">
                <a16:creationId xmlns:a16="http://schemas.microsoft.com/office/drawing/2014/main" id="{F3FBFAB8-3D8D-46FA-B63C-930EE525A5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T</a:t>
            </a:r>
            <a:r>
              <a:rPr lang="en-SG" sz="2000" dirty="0">
                <a:solidFill>
                  <a:schemeClr val="bg1"/>
                </a:solidFill>
              </a:rPr>
              <a:t>he </a:t>
            </a:r>
            <a:r>
              <a:rPr lang="en-SG" sz="2000" dirty="0" err="1">
                <a:solidFill>
                  <a:schemeClr val="bg1"/>
                </a:solidFill>
              </a:rPr>
              <a:t>Startup.cs</a:t>
            </a:r>
            <a:r>
              <a:rPr lang="en-SG" sz="2000" dirty="0">
                <a:solidFill>
                  <a:schemeClr val="bg1"/>
                </a:solidFill>
              </a:rPr>
              <a:t> file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158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289;p45">
            <a:extLst>
              <a:ext uri="{FF2B5EF4-FFF2-40B4-BE49-F238E27FC236}">
                <a16:creationId xmlns:a16="http://schemas.microsoft.com/office/drawing/2014/main" id="{00F6D0F6-BE6F-411F-A757-3BD0C12F2E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1694" y="435547"/>
            <a:ext cx="5613822" cy="1775389"/>
          </a:xfrm>
          <a:prstGeom prst="rect">
            <a:avLst/>
          </a:prstGeom>
        </p:spPr>
        <p:txBody>
          <a:bodyPr spcFirstLastPara="1" lIns="91425" tIns="45700" rIns="91425" bIns="45700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About me!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94A2FC9-6D19-473C-B868-99FDB204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36077" y="435547"/>
            <a:ext cx="1969483" cy="1775389"/>
          </a:xfrm>
          <a:custGeom>
            <a:avLst/>
            <a:gdLst>
              <a:gd name="connsiteX0" fmla="*/ 530616 w 1859834"/>
              <a:gd name="connsiteY0" fmla="*/ 0 h 1676546"/>
              <a:gd name="connsiteX1" fmla="*/ 1331006 w 1859834"/>
              <a:gd name="connsiteY1" fmla="*/ 0 h 1676546"/>
              <a:gd name="connsiteX2" fmla="*/ 1445347 w 1859834"/>
              <a:gd name="connsiteY2" fmla="*/ 65415 h 1676546"/>
              <a:gd name="connsiteX3" fmla="*/ 1845541 w 1859834"/>
              <a:gd name="connsiteY3" fmla="*/ 770436 h 1676546"/>
              <a:gd name="connsiteX4" fmla="*/ 1845541 w 1859834"/>
              <a:gd name="connsiteY4" fmla="*/ 906111 h 1676546"/>
              <a:gd name="connsiteX5" fmla="*/ 1445347 w 1859834"/>
              <a:gd name="connsiteY5" fmla="*/ 1611131 h 1676546"/>
              <a:gd name="connsiteX6" fmla="*/ 1331006 w 1859834"/>
              <a:gd name="connsiteY6" fmla="*/ 1676546 h 1676546"/>
              <a:gd name="connsiteX7" fmla="*/ 530616 w 1859834"/>
              <a:gd name="connsiteY7" fmla="*/ 1676546 h 1676546"/>
              <a:gd name="connsiteX8" fmla="*/ 416275 w 1859834"/>
              <a:gd name="connsiteY8" fmla="*/ 1611131 h 1676546"/>
              <a:gd name="connsiteX9" fmla="*/ 16080 w 1859834"/>
              <a:gd name="connsiteY9" fmla="*/ 906111 h 1676546"/>
              <a:gd name="connsiteX10" fmla="*/ 16080 w 1859834"/>
              <a:gd name="connsiteY10" fmla="*/ 770436 h 1676546"/>
              <a:gd name="connsiteX11" fmla="*/ 416275 w 1859834"/>
              <a:gd name="connsiteY11" fmla="*/ 65415 h 1676546"/>
              <a:gd name="connsiteX12" fmla="*/ 530616 w 1859834"/>
              <a:gd name="connsiteY12" fmla="*/ 0 h 1676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59834" h="1676546">
                <a:moveTo>
                  <a:pt x="530616" y="0"/>
                </a:moveTo>
                <a:cubicBezTo>
                  <a:pt x="1331006" y="0"/>
                  <a:pt x="1331006" y="0"/>
                  <a:pt x="1331006" y="0"/>
                </a:cubicBezTo>
                <a:cubicBezTo>
                  <a:pt x="1371502" y="0"/>
                  <a:pt x="1423909" y="29073"/>
                  <a:pt x="1445347" y="65415"/>
                </a:cubicBezTo>
                <a:cubicBezTo>
                  <a:pt x="1845541" y="770436"/>
                  <a:pt x="1845541" y="770436"/>
                  <a:pt x="1845541" y="770436"/>
                </a:cubicBezTo>
                <a:cubicBezTo>
                  <a:pt x="1864599" y="809200"/>
                  <a:pt x="1864599" y="867346"/>
                  <a:pt x="1845541" y="906111"/>
                </a:cubicBezTo>
                <a:cubicBezTo>
                  <a:pt x="1445347" y="1611131"/>
                  <a:pt x="1445347" y="1611131"/>
                  <a:pt x="1445347" y="1611131"/>
                </a:cubicBezTo>
                <a:cubicBezTo>
                  <a:pt x="1423909" y="1647474"/>
                  <a:pt x="1371502" y="1676546"/>
                  <a:pt x="1331006" y="1676546"/>
                </a:cubicBezTo>
                <a:lnTo>
                  <a:pt x="530616" y="1676546"/>
                </a:lnTo>
                <a:cubicBezTo>
                  <a:pt x="487738" y="1676546"/>
                  <a:pt x="435332" y="1647474"/>
                  <a:pt x="416275" y="1611131"/>
                </a:cubicBezTo>
                <a:cubicBezTo>
                  <a:pt x="16080" y="906111"/>
                  <a:pt x="16080" y="906111"/>
                  <a:pt x="16080" y="906111"/>
                </a:cubicBezTo>
                <a:cubicBezTo>
                  <a:pt x="-5359" y="867346"/>
                  <a:pt x="-5359" y="809200"/>
                  <a:pt x="16080" y="770436"/>
                </a:cubicBezTo>
                <a:cubicBezTo>
                  <a:pt x="416275" y="65415"/>
                  <a:pt x="416275" y="65415"/>
                  <a:pt x="416275" y="65415"/>
                </a:cubicBezTo>
                <a:cubicBezTo>
                  <a:pt x="435332" y="29073"/>
                  <a:pt x="487738" y="0"/>
                  <a:pt x="530616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F953FBF1-5037-47A2-A574-A9B84F500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427" y="1035226"/>
            <a:ext cx="1222782" cy="573179"/>
          </a:xfrm>
          <a:prstGeom prst="rect">
            <a:avLst/>
          </a:prstGeom>
        </p:spPr>
      </p:pic>
      <p:sp>
        <p:nvSpPr>
          <p:cNvPr id="18" name="Google Shape;271;p42">
            <a:extLst>
              <a:ext uri="{FF2B5EF4-FFF2-40B4-BE49-F238E27FC236}">
                <a16:creationId xmlns:a16="http://schemas.microsoft.com/office/drawing/2014/main" id="{E597EB74-3393-40E0-BA36-4EB8ABCE80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91694" y="2391339"/>
            <a:ext cx="3947974" cy="3461454"/>
          </a:xfrm>
          <a:prstGeom prst="rect">
            <a:avLst/>
          </a:prstGeom>
        </p:spPr>
        <p:txBody>
          <a:bodyPr spcFirstLastPara="1" lIns="91425" tIns="45700" rIns="91425" bIns="45700" anchor="t" anchorCtr="0">
            <a:normAutofit/>
          </a:bodyPr>
          <a:lstStyle/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Rachanee </a:t>
            </a:r>
            <a:r>
              <a:rPr lang="en-US" sz="2000" dirty="0" err="1"/>
              <a:t>Saengkrajai</a:t>
            </a:r>
            <a:r>
              <a:rPr lang="en-US" sz="2000" dirty="0"/>
              <a:t> (Apple)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Software Engineer Team Lead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~10 years of .NET experience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Microsoft and Azure certified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>
                <a:hlinkClick r:id="rId4"/>
              </a:rPr>
              <a:t>Personal website</a:t>
            </a:r>
            <a:endParaRPr lang="en-US" sz="2000" dirty="0"/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>
                <a:hlinkClick r:id="rId5"/>
              </a:rPr>
              <a:t>Facebook</a:t>
            </a:r>
            <a:endParaRPr lang="en-US" sz="2000" dirty="0"/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>
                <a:hlinkClick r:id="rId6"/>
              </a:rPr>
              <a:t>Medium</a:t>
            </a:r>
            <a:endParaRPr lang="en-US" sz="2000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BED0409-854E-49C4-876E-A78C6D881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4329" y="2391339"/>
            <a:ext cx="4295423" cy="4226565"/>
          </a:xfrm>
          <a:custGeom>
            <a:avLst/>
            <a:gdLst>
              <a:gd name="connsiteX0" fmla="*/ 2353286 w 3293367"/>
              <a:gd name="connsiteY0" fmla="*/ 2104683 h 3240573"/>
              <a:gd name="connsiteX1" fmla="*/ 2868450 w 3293367"/>
              <a:gd name="connsiteY1" fmla="*/ 2104683 h 3240573"/>
              <a:gd name="connsiteX2" fmla="*/ 2892703 w 3293367"/>
              <a:gd name="connsiteY2" fmla="*/ 2107904 h 3240573"/>
              <a:gd name="connsiteX3" fmla="*/ 2909383 w 3293367"/>
              <a:gd name="connsiteY3" fmla="*/ 2114898 h 3240573"/>
              <a:gd name="connsiteX4" fmla="*/ 2899189 w 3293367"/>
              <a:gd name="connsiteY4" fmla="*/ 2132529 h 3240573"/>
              <a:gd name="connsiteX5" fmla="*/ 2538022 w 3293367"/>
              <a:gd name="connsiteY5" fmla="*/ 2757176 h 3240573"/>
              <a:gd name="connsiteX6" fmla="*/ 2322847 w 3293367"/>
              <a:gd name="connsiteY6" fmla="*/ 2882232 h 3240573"/>
              <a:gd name="connsiteX7" fmla="*/ 2149884 w 3293367"/>
              <a:gd name="connsiteY7" fmla="*/ 2882232 h 3240573"/>
              <a:gd name="connsiteX8" fmla="*/ 2129707 w 3293367"/>
              <a:gd name="connsiteY8" fmla="*/ 2882232 h 3240573"/>
              <a:gd name="connsiteX9" fmla="*/ 2110453 w 3293367"/>
              <a:gd name="connsiteY9" fmla="*/ 2849077 h 3240573"/>
              <a:gd name="connsiteX10" fmla="*/ 2016148 w 3293367"/>
              <a:gd name="connsiteY10" fmla="*/ 2686675 h 3240573"/>
              <a:gd name="connsiteX11" fmla="*/ 2016148 w 3293367"/>
              <a:gd name="connsiteY11" fmla="*/ 2595774 h 3240573"/>
              <a:gd name="connsiteX12" fmla="*/ 2274287 w 3293367"/>
              <a:gd name="connsiteY12" fmla="*/ 2151242 h 3240573"/>
              <a:gd name="connsiteX13" fmla="*/ 2353286 w 3293367"/>
              <a:gd name="connsiteY13" fmla="*/ 2104683 h 3240573"/>
              <a:gd name="connsiteX14" fmla="*/ 939150 w 3293367"/>
              <a:gd name="connsiteY14" fmla="*/ 0 h 3240573"/>
              <a:gd name="connsiteX15" fmla="*/ 2322847 w 3293367"/>
              <a:gd name="connsiteY15" fmla="*/ 0 h 3240573"/>
              <a:gd name="connsiteX16" fmla="*/ 2538022 w 3293367"/>
              <a:gd name="connsiteY16" fmla="*/ 125055 h 3240573"/>
              <a:gd name="connsiteX17" fmla="*/ 3228376 w 3293367"/>
              <a:gd name="connsiteY17" fmla="*/ 1319038 h 3240573"/>
              <a:gd name="connsiteX18" fmla="*/ 3228376 w 3293367"/>
              <a:gd name="connsiteY18" fmla="*/ 1563194 h 3240573"/>
              <a:gd name="connsiteX19" fmla="*/ 2972043 w 3293367"/>
              <a:gd name="connsiteY19" fmla="*/ 2006528 h 3240573"/>
              <a:gd name="connsiteX20" fmla="*/ 2950440 w 3293367"/>
              <a:gd name="connsiteY20" fmla="*/ 2043890 h 3240573"/>
              <a:gd name="connsiteX21" fmla="*/ 2951200 w 3293367"/>
              <a:gd name="connsiteY21" fmla="*/ 2044209 h 3240573"/>
              <a:gd name="connsiteX22" fmla="*/ 2989324 w 3293367"/>
              <a:gd name="connsiteY22" fmla="*/ 2082660 h 3240573"/>
              <a:gd name="connsiteX23" fmla="*/ 3279247 w 3293367"/>
              <a:gd name="connsiteY23" fmla="*/ 2584089 h 3240573"/>
              <a:gd name="connsiteX24" fmla="*/ 3279247 w 3293367"/>
              <a:gd name="connsiteY24" fmla="*/ 2686626 h 3240573"/>
              <a:gd name="connsiteX25" fmla="*/ 2989324 w 3293367"/>
              <a:gd name="connsiteY25" fmla="*/ 3188054 h 3240573"/>
              <a:gd name="connsiteX26" fmla="*/ 2898957 w 3293367"/>
              <a:gd name="connsiteY26" fmla="*/ 3240573 h 3240573"/>
              <a:gd name="connsiteX27" fmla="*/ 2317855 w 3293367"/>
              <a:gd name="connsiteY27" fmla="*/ 3240573 h 3240573"/>
              <a:gd name="connsiteX28" fmla="*/ 2228744 w 3293367"/>
              <a:gd name="connsiteY28" fmla="*/ 3188054 h 3240573"/>
              <a:gd name="connsiteX29" fmla="*/ 2072563 w 3293367"/>
              <a:gd name="connsiteY29" fmla="*/ 2919100 h 3240573"/>
              <a:gd name="connsiteX30" fmla="*/ 2054920 w 3293367"/>
              <a:gd name="connsiteY30" fmla="*/ 2888716 h 3240573"/>
              <a:gd name="connsiteX31" fmla="*/ 2068802 w 3293367"/>
              <a:gd name="connsiteY31" fmla="*/ 2888716 h 3240573"/>
              <a:gd name="connsiteX32" fmla="*/ 2134418 w 3293367"/>
              <a:gd name="connsiteY32" fmla="*/ 2888716 h 3240573"/>
              <a:gd name="connsiteX33" fmla="*/ 2162922 w 3293367"/>
              <a:gd name="connsiteY33" fmla="*/ 2937803 h 3240573"/>
              <a:gd name="connsiteX34" fmla="*/ 2271824 w 3293367"/>
              <a:gd name="connsiteY34" fmla="*/ 3125340 h 3240573"/>
              <a:gd name="connsiteX35" fmla="*/ 2350824 w 3293367"/>
              <a:gd name="connsiteY35" fmla="*/ 3171900 h 3240573"/>
              <a:gd name="connsiteX36" fmla="*/ 2865989 w 3293367"/>
              <a:gd name="connsiteY36" fmla="*/ 3171900 h 3240573"/>
              <a:gd name="connsiteX37" fmla="*/ 2946100 w 3293367"/>
              <a:gd name="connsiteY37" fmla="*/ 3125340 h 3240573"/>
              <a:gd name="connsiteX38" fmla="*/ 3203126 w 3293367"/>
              <a:gd name="connsiteY38" fmla="*/ 2680809 h 3240573"/>
              <a:gd name="connsiteX39" fmla="*/ 3203126 w 3293367"/>
              <a:gd name="connsiteY39" fmla="*/ 2589906 h 3240573"/>
              <a:gd name="connsiteX40" fmla="*/ 2946100 w 3293367"/>
              <a:gd name="connsiteY40" fmla="*/ 2145375 h 3240573"/>
              <a:gd name="connsiteX41" fmla="*/ 2912303 w 3293367"/>
              <a:gd name="connsiteY41" fmla="*/ 2111287 h 3240573"/>
              <a:gd name="connsiteX42" fmla="*/ 2908392 w 3293367"/>
              <a:gd name="connsiteY42" fmla="*/ 2109648 h 3240573"/>
              <a:gd name="connsiteX43" fmla="*/ 2929357 w 3293367"/>
              <a:gd name="connsiteY43" fmla="*/ 2073390 h 3240573"/>
              <a:gd name="connsiteX44" fmla="*/ 2944948 w 3293367"/>
              <a:gd name="connsiteY44" fmla="*/ 2046424 h 3240573"/>
              <a:gd name="connsiteX45" fmla="*/ 2928777 w 3293367"/>
              <a:gd name="connsiteY45" fmla="*/ 2039643 h 3240573"/>
              <a:gd name="connsiteX46" fmla="*/ 2901420 w 3293367"/>
              <a:gd name="connsiteY46" fmla="*/ 2036009 h 3240573"/>
              <a:gd name="connsiteX47" fmla="*/ 2320317 w 3293367"/>
              <a:gd name="connsiteY47" fmla="*/ 2036009 h 3240573"/>
              <a:gd name="connsiteX48" fmla="*/ 2231207 w 3293367"/>
              <a:gd name="connsiteY48" fmla="*/ 2088527 h 3240573"/>
              <a:gd name="connsiteX49" fmla="*/ 1940028 w 3293367"/>
              <a:gd name="connsiteY49" fmla="*/ 2589956 h 3240573"/>
              <a:gd name="connsiteX50" fmla="*/ 1940028 w 3293367"/>
              <a:gd name="connsiteY50" fmla="*/ 2692493 h 3240573"/>
              <a:gd name="connsiteX51" fmla="*/ 2036139 w 3293367"/>
              <a:gd name="connsiteY51" fmla="*/ 2858003 h 3240573"/>
              <a:gd name="connsiteX52" fmla="*/ 2050209 w 3293367"/>
              <a:gd name="connsiteY52" fmla="*/ 2882232 h 3240573"/>
              <a:gd name="connsiteX53" fmla="*/ 1985031 w 3293367"/>
              <a:gd name="connsiteY53" fmla="*/ 2882232 h 3240573"/>
              <a:gd name="connsiteX54" fmla="*/ 939150 w 3293367"/>
              <a:gd name="connsiteY54" fmla="*/ 2882232 h 3240573"/>
              <a:gd name="connsiteX55" fmla="*/ 726963 w 3293367"/>
              <a:gd name="connsiteY55" fmla="*/ 2757176 h 3240573"/>
              <a:gd name="connsiteX56" fmla="*/ 33622 w 3293367"/>
              <a:gd name="connsiteY56" fmla="*/ 1563194 h 3240573"/>
              <a:gd name="connsiteX57" fmla="*/ 33622 w 3293367"/>
              <a:gd name="connsiteY57" fmla="*/ 1319038 h 3240573"/>
              <a:gd name="connsiteX58" fmla="*/ 726963 w 3293367"/>
              <a:gd name="connsiteY58" fmla="*/ 125055 h 3240573"/>
              <a:gd name="connsiteX59" fmla="*/ 939150 w 3293367"/>
              <a:gd name="connsiteY59" fmla="*/ 0 h 3240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293367" h="3240573">
                <a:moveTo>
                  <a:pt x="2353286" y="2104683"/>
                </a:moveTo>
                <a:cubicBezTo>
                  <a:pt x="2353286" y="2104683"/>
                  <a:pt x="2353286" y="2104683"/>
                  <a:pt x="2868450" y="2104683"/>
                </a:cubicBezTo>
                <a:cubicBezTo>
                  <a:pt x="2876795" y="2104683"/>
                  <a:pt x="2884932" y="2105791"/>
                  <a:pt x="2892703" y="2107904"/>
                </a:cubicBezTo>
                <a:lnTo>
                  <a:pt x="2909383" y="2114898"/>
                </a:lnTo>
                <a:lnTo>
                  <a:pt x="2899189" y="2132529"/>
                </a:lnTo>
                <a:cubicBezTo>
                  <a:pt x="2807017" y="2291942"/>
                  <a:pt x="2689037" y="2495992"/>
                  <a:pt x="2538022" y="2757176"/>
                </a:cubicBezTo>
                <a:cubicBezTo>
                  <a:pt x="2493195" y="2834591"/>
                  <a:pt x="2412503" y="2882232"/>
                  <a:pt x="2322847" y="2882232"/>
                </a:cubicBezTo>
                <a:cubicBezTo>
                  <a:pt x="2322847" y="2882232"/>
                  <a:pt x="2322847" y="2882232"/>
                  <a:pt x="2149884" y="2882232"/>
                </a:cubicBezTo>
                <a:lnTo>
                  <a:pt x="2129707" y="2882232"/>
                </a:lnTo>
                <a:lnTo>
                  <a:pt x="2110453" y="2849077"/>
                </a:lnTo>
                <a:cubicBezTo>
                  <a:pt x="2083644" y="2802909"/>
                  <a:pt x="2052449" y="2749188"/>
                  <a:pt x="2016148" y="2686675"/>
                </a:cubicBezTo>
                <a:cubicBezTo>
                  <a:pt x="1999459" y="2658961"/>
                  <a:pt x="1999459" y="2623488"/>
                  <a:pt x="2016148" y="2595774"/>
                </a:cubicBezTo>
                <a:cubicBezTo>
                  <a:pt x="2016148" y="2595774"/>
                  <a:pt x="2016148" y="2595774"/>
                  <a:pt x="2274287" y="2151242"/>
                </a:cubicBezTo>
                <a:cubicBezTo>
                  <a:pt x="2289865" y="2122420"/>
                  <a:pt x="2321018" y="2104683"/>
                  <a:pt x="2353286" y="2104683"/>
                </a:cubicBezTo>
                <a:close/>
                <a:moveTo>
                  <a:pt x="939150" y="0"/>
                </a:moveTo>
                <a:cubicBezTo>
                  <a:pt x="939150" y="0"/>
                  <a:pt x="939150" y="0"/>
                  <a:pt x="2322847" y="0"/>
                </a:cubicBezTo>
                <a:cubicBezTo>
                  <a:pt x="2412503" y="0"/>
                  <a:pt x="2493195" y="47640"/>
                  <a:pt x="2538022" y="125055"/>
                </a:cubicBezTo>
                <a:cubicBezTo>
                  <a:pt x="2538022" y="125055"/>
                  <a:pt x="2538022" y="125055"/>
                  <a:pt x="3228376" y="1319038"/>
                </a:cubicBezTo>
                <a:cubicBezTo>
                  <a:pt x="3273205" y="1393476"/>
                  <a:pt x="3273205" y="1488756"/>
                  <a:pt x="3228376" y="1563194"/>
                </a:cubicBezTo>
                <a:cubicBezTo>
                  <a:pt x="3228376" y="1563194"/>
                  <a:pt x="3228376" y="1563194"/>
                  <a:pt x="2972043" y="2006528"/>
                </a:cubicBezTo>
                <a:lnTo>
                  <a:pt x="2950440" y="2043890"/>
                </a:lnTo>
                <a:lnTo>
                  <a:pt x="2951200" y="2044209"/>
                </a:lnTo>
                <a:cubicBezTo>
                  <a:pt x="2966732" y="2053275"/>
                  <a:pt x="2979910" y="2066404"/>
                  <a:pt x="2989324" y="2082660"/>
                </a:cubicBezTo>
                <a:cubicBezTo>
                  <a:pt x="2989324" y="2082660"/>
                  <a:pt x="2989324" y="2082660"/>
                  <a:pt x="3279247" y="2584089"/>
                </a:cubicBezTo>
                <a:cubicBezTo>
                  <a:pt x="3298074" y="2615350"/>
                  <a:pt x="3298074" y="2655364"/>
                  <a:pt x="3279247" y="2686626"/>
                </a:cubicBezTo>
                <a:cubicBezTo>
                  <a:pt x="3279247" y="2686626"/>
                  <a:pt x="3279247" y="2686626"/>
                  <a:pt x="2989324" y="3188054"/>
                </a:cubicBezTo>
                <a:cubicBezTo>
                  <a:pt x="2970497" y="3220565"/>
                  <a:pt x="2936610" y="3240573"/>
                  <a:pt x="2898957" y="3240573"/>
                </a:cubicBezTo>
                <a:cubicBezTo>
                  <a:pt x="2898957" y="3240573"/>
                  <a:pt x="2898957" y="3240573"/>
                  <a:pt x="2317855" y="3240573"/>
                </a:cubicBezTo>
                <a:cubicBezTo>
                  <a:pt x="2281457" y="3240573"/>
                  <a:pt x="2246316" y="3220565"/>
                  <a:pt x="2228744" y="3188054"/>
                </a:cubicBezTo>
                <a:cubicBezTo>
                  <a:pt x="2228744" y="3188054"/>
                  <a:pt x="2228744" y="3188054"/>
                  <a:pt x="2072563" y="2919100"/>
                </a:cubicBezTo>
                <a:lnTo>
                  <a:pt x="2054920" y="2888716"/>
                </a:lnTo>
                <a:lnTo>
                  <a:pt x="2068802" y="2888716"/>
                </a:lnTo>
                <a:lnTo>
                  <a:pt x="2134418" y="2888716"/>
                </a:lnTo>
                <a:lnTo>
                  <a:pt x="2162922" y="2937803"/>
                </a:lnTo>
                <a:cubicBezTo>
                  <a:pt x="2271824" y="3125340"/>
                  <a:pt x="2271824" y="3125340"/>
                  <a:pt x="2271824" y="3125340"/>
                </a:cubicBezTo>
                <a:cubicBezTo>
                  <a:pt x="2287402" y="3154162"/>
                  <a:pt x="2318557" y="3171900"/>
                  <a:pt x="2350824" y="3171900"/>
                </a:cubicBezTo>
                <a:cubicBezTo>
                  <a:pt x="2865989" y="3171900"/>
                  <a:pt x="2865989" y="3171900"/>
                  <a:pt x="2865989" y="3171900"/>
                </a:cubicBezTo>
                <a:cubicBezTo>
                  <a:pt x="2899368" y="3171900"/>
                  <a:pt x="2929410" y="3154162"/>
                  <a:pt x="2946100" y="3125340"/>
                </a:cubicBezTo>
                <a:cubicBezTo>
                  <a:pt x="3203126" y="2680809"/>
                  <a:pt x="3203126" y="2680809"/>
                  <a:pt x="3203126" y="2680809"/>
                </a:cubicBezTo>
                <a:cubicBezTo>
                  <a:pt x="3219816" y="2653094"/>
                  <a:pt x="3219816" y="2617620"/>
                  <a:pt x="3203126" y="2589906"/>
                </a:cubicBezTo>
                <a:cubicBezTo>
                  <a:pt x="2946100" y="2145375"/>
                  <a:pt x="2946100" y="2145375"/>
                  <a:pt x="2946100" y="2145375"/>
                </a:cubicBezTo>
                <a:cubicBezTo>
                  <a:pt x="2937755" y="2130963"/>
                  <a:pt x="2926072" y="2119323"/>
                  <a:pt x="2912303" y="2111287"/>
                </a:cubicBezTo>
                <a:lnTo>
                  <a:pt x="2908392" y="2109648"/>
                </a:lnTo>
                <a:lnTo>
                  <a:pt x="2929357" y="2073390"/>
                </a:lnTo>
                <a:lnTo>
                  <a:pt x="2944948" y="2046424"/>
                </a:lnTo>
                <a:lnTo>
                  <a:pt x="2928777" y="2039643"/>
                </a:lnTo>
                <a:cubicBezTo>
                  <a:pt x="2920010" y="2037259"/>
                  <a:pt x="2910833" y="2036009"/>
                  <a:pt x="2901420" y="2036009"/>
                </a:cubicBezTo>
                <a:cubicBezTo>
                  <a:pt x="2320317" y="2036009"/>
                  <a:pt x="2320317" y="2036009"/>
                  <a:pt x="2320317" y="2036009"/>
                </a:cubicBezTo>
                <a:cubicBezTo>
                  <a:pt x="2283920" y="2036009"/>
                  <a:pt x="2248778" y="2056016"/>
                  <a:pt x="2231207" y="2088527"/>
                </a:cubicBezTo>
                <a:cubicBezTo>
                  <a:pt x="1940028" y="2589956"/>
                  <a:pt x="1940028" y="2589956"/>
                  <a:pt x="1940028" y="2589956"/>
                </a:cubicBezTo>
                <a:cubicBezTo>
                  <a:pt x="1921201" y="2621217"/>
                  <a:pt x="1921201" y="2661231"/>
                  <a:pt x="1940028" y="2692493"/>
                </a:cubicBezTo>
                <a:cubicBezTo>
                  <a:pt x="1976425" y="2755171"/>
                  <a:pt x="2008272" y="2810015"/>
                  <a:pt x="2036139" y="2858003"/>
                </a:cubicBezTo>
                <a:lnTo>
                  <a:pt x="2050209" y="2882232"/>
                </a:lnTo>
                <a:lnTo>
                  <a:pt x="1985031" y="2882232"/>
                </a:lnTo>
                <a:cubicBezTo>
                  <a:pt x="1782341" y="2882232"/>
                  <a:pt x="1458037" y="2882232"/>
                  <a:pt x="939150" y="2882232"/>
                </a:cubicBezTo>
                <a:cubicBezTo>
                  <a:pt x="852483" y="2882232"/>
                  <a:pt x="768803" y="2834591"/>
                  <a:pt x="726963" y="2757176"/>
                </a:cubicBezTo>
                <a:cubicBezTo>
                  <a:pt x="726963" y="2757176"/>
                  <a:pt x="726963" y="2757176"/>
                  <a:pt x="33622" y="1563194"/>
                </a:cubicBezTo>
                <a:cubicBezTo>
                  <a:pt x="-11207" y="1488756"/>
                  <a:pt x="-11207" y="1393476"/>
                  <a:pt x="33622" y="1319038"/>
                </a:cubicBezTo>
                <a:cubicBezTo>
                  <a:pt x="33622" y="1319038"/>
                  <a:pt x="33622" y="1319038"/>
                  <a:pt x="726963" y="125055"/>
                </a:cubicBezTo>
                <a:cubicBezTo>
                  <a:pt x="768803" y="47640"/>
                  <a:pt x="852483" y="0"/>
                  <a:pt x="93915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D4340B2E-01FD-4F5D-9C4D-AD3923AD2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1733" y="843530"/>
            <a:ext cx="3309879" cy="2983688"/>
          </a:xfrm>
          <a:custGeom>
            <a:avLst/>
            <a:gdLst>
              <a:gd name="connsiteX0" fmla="*/ 944317 w 3309879"/>
              <a:gd name="connsiteY0" fmla="*/ 0 h 2983688"/>
              <a:gd name="connsiteX1" fmla="*/ 2368743 w 3309879"/>
              <a:gd name="connsiteY1" fmla="*/ 0 h 2983688"/>
              <a:gd name="connsiteX2" fmla="*/ 2572231 w 3309879"/>
              <a:gd name="connsiteY2" fmla="*/ 116416 h 2983688"/>
              <a:gd name="connsiteX3" fmla="*/ 3284443 w 3309879"/>
              <a:gd name="connsiteY3" fmla="*/ 1371117 h 2983688"/>
              <a:gd name="connsiteX4" fmla="*/ 3284443 w 3309879"/>
              <a:gd name="connsiteY4" fmla="*/ 1612573 h 2983688"/>
              <a:gd name="connsiteX5" fmla="*/ 2572231 w 3309879"/>
              <a:gd name="connsiteY5" fmla="*/ 2867272 h 2983688"/>
              <a:gd name="connsiteX6" fmla="*/ 2368743 w 3309879"/>
              <a:gd name="connsiteY6" fmla="*/ 2983688 h 2983688"/>
              <a:gd name="connsiteX7" fmla="*/ 944317 w 3309879"/>
              <a:gd name="connsiteY7" fmla="*/ 2983688 h 2983688"/>
              <a:gd name="connsiteX8" fmla="*/ 740830 w 3309879"/>
              <a:gd name="connsiteY8" fmla="*/ 2867272 h 2983688"/>
              <a:gd name="connsiteX9" fmla="*/ 28617 w 3309879"/>
              <a:gd name="connsiteY9" fmla="*/ 1612573 h 2983688"/>
              <a:gd name="connsiteX10" fmla="*/ 28617 w 3309879"/>
              <a:gd name="connsiteY10" fmla="*/ 1371117 h 2983688"/>
              <a:gd name="connsiteX11" fmla="*/ 740830 w 3309879"/>
              <a:gd name="connsiteY11" fmla="*/ 116416 h 2983688"/>
              <a:gd name="connsiteX12" fmla="*/ 944317 w 3309879"/>
              <a:gd name="connsiteY12" fmla="*/ 0 h 2983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309879" h="2983688">
                <a:moveTo>
                  <a:pt x="944317" y="0"/>
                </a:moveTo>
                <a:cubicBezTo>
                  <a:pt x="2368743" y="0"/>
                  <a:pt x="2368743" y="0"/>
                  <a:pt x="2368743" y="0"/>
                </a:cubicBezTo>
                <a:cubicBezTo>
                  <a:pt x="2440811" y="0"/>
                  <a:pt x="2534078" y="51740"/>
                  <a:pt x="2572231" y="116416"/>
                </a:cubicBezTo>
                <a:cubicBezTo>
                  <a:pt x="3284443" y="1371117"/>
                  <a:pt x="3284443" y="1371117"/>
                  <a:pt x="3284443" y="1371117"/>
                </a:cubicBezTo>
                <a:cubicBezTo>
                  <a:pt x="3318358" y="1440104"/>
                  <a:pt x="3318358" y="1543584"/>
                  <a:pt x="3284443" y="1612573"/>
                </a:cubicBezTo>
                <a:cubicBezTo>
                  <a:pt x="2572231" y="2867272"/>
                  <a:pt x="2572231" y="2867272"/>
                  <a:pt x="2572231" y="2867272"/>
                </a:cubicBezTo>
                <a:cubicBezTo>
                  <a:pt x="2534078" y="2931949"/>
                  <a:pt x="2440811" y="2983688"/>
                  <a:pt x="2368743" y="2983688"/>
                </a:cubicBezTo>
                <a:lnTo>
                  <a:pt x="944317" y="2983688"/>
                </a:lnTo>
                <a:cubicBezTo>
                  <a:pt x="868010" y="2983688"/>
                  <a:pt x="774745" y="2931949"/>
                  <a:pt x="740830" y="2867272"/>
                </a:cubicBezTo>
                <a:cubicBezTo>
                  <a:pt x="28617" y="1612573"/>
                  <a:pt x="28617" y="1612573"/>
                  <a:pt x="28617" y="1612573"/>
                </a:cubicBezTo>
                <a:cubicBezTo>
                  <a:pt x="-9538" y="1543584"/>
                  <a:pt x="-9538" y="1440104"/>
                  <a:pt x="28617" y="1371117"/>
                </a:cubicBezTo>
                <a:cubicBezTo>
                  <a:pt x="740830" y="116416"/>
                  <a:pt x="740830" y="116416"/>
                  <a:pt x="740830" y="116416"/>
                </a:cubicBezTo>
                <a:cubicBezTo>
                  <a:pt x="774745" y="51740"/>
                  <a:pt x="868010" y="0"/>
                  <a:pt x="94431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4" name="Picture 23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5E0982CB-1413-4E2E-942E-A80FAC2030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9326" y="2846711"/>
            <a:ext cx="3002846" cy="3002846"/>
          </a:xfrm>
          <a:prstGeom prst="rect">
            <a:avLst/>
          </a:prstGeom>
        </p:spPr>
      </p:pic>
      <p:pic>
        <p:nvPicPr>
          <p:cNvPr id="26" name="Picture 2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61072E6B-A94A-4257-A5CF-82E5D2418A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79130" y="1267832"/>
            <a:ext cx="2135083" cy="213508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AA0F5C-3F62-4873-B03B-786D71BB6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449" y="1616148"/>
            <a:ext cx="7593102" cy="3625704"/>
          </a:xfrm>
          <a:prstGeom prst="rect">
            <a:avLst/>
          </a:prstGeom>
        </p:spPr>
      </p:pic>
      <p:sp>
        <p:nvSpPr>
          <p:cNvPr id="3" name="Google Shape;289;p45">
            <a:extLst>
              <a:ext uri="{FF2B5EF4-FFF2-40B4-BE49-F238E27FC236}">
                <a16:creationId xmlns:a16="http://schemas.microsoft.com/office/drawing/2014/main" id="{E3E5AC5B-79F6-42C0-8449-C44E60DB9F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2000" dirty="0">
                <a:solidFill>
                  <a:schemeClr val="bg1"/>
                </a:solidFill>
              </a:rPr>
              <a:t>Add connected service to client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981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9A7F4A-6E6B-43DA-994E-2EF8DBF10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111" y="1140691"/>
            <a:ext cx="8357778" cy="4576618"/>
          </a:xfrm>
          <a:prstGeom prst="rect">
            <a:avLst/>
          </a:prstGeom>
        </p:spPr>
      </p:pic>
      <p:sp>
        <p:nvSpPr>
          <p:cNvPr id="3" name="Google Shape;289;p45">
            <a:extLst>
              <a:ext uri="{FF2B5EF4-FFF2-40B4-BE49-F238E27FC236}">
                <a16:creationId xmlns:a16="http://schemas.microsoft.com/office/drawing/2014/main" id="{B66DABF0-F201-4E07-931A-445A6704BB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2000" dirty="0">
                <a:solidFill>
                  <a:schemeClr val="bg1"/>
                </a:solidFill>
              </a:rPr>
              <a:t>Browse the .photo file in the server project and select to generate client code.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209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E217A0-4FB0-4708-9434-9E5B095C5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239" y="-7240"/>
            <a:ext cx="9081522" cy="6587064"/>
          </a:xfrm>
          <a:prstGeom prst="rect">
            <a:avLst/>
          </a:prstGeom>
        </p:spPr>
      </p:pic>
      <p:sp>
        <p:nvSpPr>
          <p:cNvPr id="4" name="Google Shape;289;p45">
            <a:extLst>
              <a:ext uri="{FF2B5EF4-FFF2-40B4-BE49-F238E27FC236}">
                <a16:creationId xmlns:a16="http://schemas.microsoft.com/office/drawing/2014/main" id="{5D9E9BC8-D76B-4793-ADD5-7D6525946D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A</a:t>
            </a:r>
            <a:r>
              <a:rPr lang="en-SG" sz="2000" dirty="0" err="1">
                <a:solidFill>
                  <a:schemeClr val="bg1"/>
                </a:solidFill>
              </a:rPr>
              <a:t>uto</a:t>
            </a:r>
            <a:r>
              <a:rPr lang="en-SG" sz="2000" dirty="0">
                <a:solidFill>
                  <a:schemeClr val="bg1"/>
                </a:solidFill>
              </a:rPr>
              <a:t>-generated client code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746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B5908D-7916-451D-9B02-46203BDCF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823" y="0"/>
            <a:ext cx="9172354" cy="6334412"/>
          </a:xfrm>
          <a:prstGeom prst="rect">
            <a:avLst/>
          </a:prstGeom>
        </p:spPr>
      </p:pic>
      <p:sp>
        <p:nvSpPr>
          <p:cNvPr id="4" name="Google Shape;289;p45">
            <a:extLst>
              <a:ext uri="{FF2B5EF4-FFF2-40B4-BE49-F238E27FC236}">
                <a16:creationId xmlns:a16="http://schemas.microsoft.com/office/drawing/2014/main" id="{5D9E9BC8-D76B-4793-ADD5-7D6525946D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2000" dirty="0">
                <a:solidFill>
                  <a:schemeClr val="bg1"/>
                </a:solidFill>
              </a:rPr>
              <a:t>Client code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775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3BF84-3312-4D27-878B-92BEDDA47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" y="1362364"/>
            <a:ext cx="12179820" cy="4133272"/>
          </a:xfrm>
          <a:prstGeom prst="rect">
            <a:avLst/>
          </a:prstGeom>
        </p:spPr>
      </p:pic>
      <p:sp>
        <p:nvSpPr>
          <p:cNvPr id="4" name="Google Shape;289;p45">
            <a:extLst>
              <a:ext uri="{FF2B5EF4-FFF2-40B4-BE49-F238E27FC236}">
                <a16:creationId xmlns:a16="http://schemas.microsoft.com/office/drawing/2014/main" id="{9FFF2E1D-E7D5-4C30-8503-975C98347B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301648"/>
            <a:ext cx="12192000" cy="556352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2000" dirty="0">
                <a:solidFill>
                  <a:schemeClr val="bg1"/>
                </a:solidFill>
              </a:rPr>
              <a:t>Test calling from client to server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5748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838200" y="34469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Open Sans"/>
              <a:buNone/>
            </a:pPr>
            <a:r>
              <a:rPr lang="en-SG" dirty="0"/>
              <a:t>What’s new in .NET 5</a:t>
            </a:r>
            <a:endParaRPr dirty="0"/>
          </a:p>
        </p:txBody>
      </p:sp>
      <p:sp>
        <p:nvSpPr>
          <p:cNvPr id="8" name="Google Shape;271;p42">
            <a:extLst>
              <a:ext uri="{FF2B5EF4-FFF2-40B4-BE49-F238E27FC236}">
                <a16:creationId xmlns:a16="http://schemas.microsoft.com/office/drawing/2014/main" id="{ED9B1ED3-6C41-477F-A132-6943923214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 err="1"/>
              <a:t>gRPC</a:t>
            </a:r>
            <a:r>
              <a:rPr lang="en-US" dirty="0"/>
              <a:t>-Web browser support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US" dirty="0" err="1"/>
              <a:t>gRPC</a:t>
            </a:r>
            <a:r>
              <a:rPr lang="en-US" dirty="0"/>
              <a:t>-Web server middleware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US" dirty="0" err="1"/>
              <a:t>gRPC</a:t>
            </a:r>
            <a:r>
              <a:rPr lang="en-US" dirty="0"/>
              <a:t>-Web </a:t>
            </a:r>
            <a:r>
              <a:rPr lang="en-US" dirty="0" err="1"/>
              <a:t>Blazor</a:t>
            </a:r>
            <a:r>
              <a:rPr lang="en-US" dirty="0"/>
              <a:t> client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New </a:t>
            </a:r>
            <a:r>
              <a:rPr lang="en-US" dirty="0" err="1"/>
              <a:t>gRPC</a:t>
            </a:r>
            <a:r>
              <a:rPr lang="en-US" dirty="0"/>
              <a:t> hosts on Windows (alternative to Kestrel)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US" dirty="0"/>
              <a:t>IIS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US" dirty="0"/>
              <a:t>HTTP.sys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Inter-process communication with Unix Domain Socket (UDS) and named pipes besides TCP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Aggressive trimming unused assemblies when publish app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301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Open Sans"/>
              <a:buNone/>
            </a:pPr>
            <a:r>
              <a:rPr lang="en-SG" sz="4000"/>
              <a:t>Performance improvement in .NET 5</a:t>
            </a:r>
          </a:p>
        </p:txBody>
      </p:sp>
      <p:sp>
        <p:nvSpPr>
          <p:cNvPr id="8" name="Google Shape;271;p42">
            <a:extLst>
              <a:ext uri="{FF2B5EF4-FFF2-40B4-BE49-F238E27FC236}">
                <a16:creationId xmlns:a16="http://schemas.microsoft.com/office/drawing/2014/main" id="{ED9B1ED3-6C41-477F-A132-6943923214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5257801" cy="4303464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Reduced latency, improved concurrency.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HTTP/2 server allocation reduced by </a:t>
            </a:r>
            <a:r>
              <a:rPr lang="en-US" sz="2000" b="1" dirty="0">
                <a:solidFill>
                  <a:srgbClr val="00B050"/>
                </a:solidFill>
              </a:rPr>
              <a:t>92%</a:t>
            </a:r>
            <a:r>
              <a:rPr lang="en-US" sz="2000" dirty="0"/>
              <a:t> compare to 3.1.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Kestrel support response header compression.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 err="1"/>
              <a:t>Protobuf</a:t>
            </a:r>
            <a:r>
              <a:rPr lang="en-US" sz="2000" dirty="0"/>
              <a:t> serializer uses Span&lt;T&gt;, this allow skipping temporary buffer allocation when serialize/deserialize messages.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D8178B-018C-4B18-8F38-738E7CADDE0D}"/>
              </a:ext>
            </a:extLst>
          </p:cNvPr>
          <p:cNvPicPr/>
          <p:nvPr/>
        </p:nvPicPr>
        <p:blipFill rotWithShape="1">
          <a:blip r:embed="rId3"/>
          <a:srcRect t="2188" b="1"/>
          <a:stretch/>
        </p:blipFill>
        <p:spPr>
          <a:xfrm>
            <a:off x="6372313" y="1916807"/>
            <a:ext cx="5063474" cy="36744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3DF69F0-9A9F-4BD1-906E-A724CADDF58D}"/>
              </a:ext>
            </a:extLst>
          </p:cNvPr>
          <p:cNvSpPr txBox="1"/>
          <p:nvPr/>
        </p:nvSpPr>
        <p:spPr>
          <a:xfrm>
            <a:off x="7533095" y="5639860"/>
            <a:ext cx="3218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Server req/sec increased by </a:t>
            </a:r>
            <a:r>
              <a:rPr lang="en-US" sz="1600" dirty="0">
                <a:solidFill>
                  <a:srgbClr val="00B050"/>
                </a:solidFill>
              </a:rPr>
              <a:t>65%</a:t>
            </a:r>
          </a:p>
          <a:p>
            <a:r>
              <a:rPr lang="en-US" sz="1600" dirty="0"/>
              <a:t>Client req/sec increased by </a:t>
            </a:r>
            <a:r>
              <a:rPr lang="en-US" sz="1600" dirty="0">
                <a:solidFill>
                  <a:srgbClr val="00B050"/>
                </a:solidFill>
              </a:rPr>
              <a:t>220%</a:t>
            </a:r>
            <a:endParaRPr lang="en-SG" sz="1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50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9" name="Rectangle 8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spcBef>
                <a:spcPct val="0"/>
              </a:spcBef>
              <a:spcAft>
                <a:spcPts val="0"/>
              </a:spcAft>
              <a:buClr>
                <a:srgbClr val="4826C0"/>
              </a:buClr>
              <a:buSzPts val="4400"/>
            </a:pP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 for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gRPC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in .NET 5</a:t>
            </a:r>
          </a:p>
        </p:txBody>
      </p:sp>
      <p:pic>
        <p:nvPicPr>
          <p:cNvPr id="9" name="Picture 8" descr="gRPC performance comparison">
            <a:extLst>
              <a:ext uri="{FF2B5EF4-FFF2-40B4-BE49-F238E27FC236}">
                <a16:creationId xmlns:a16="http://schemas.microsoft.com/office/drawing/2014/main" id="{B1BAAB0D-8082-4E11-B0C5-64882B5E48E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85887" y="1845426"/>
            <a:ext cx="7417172" cy="4450303"/>
          </a:xfrm>
          <a:prstGeom prst="rect">
            <a:avLst/>
          </a:prstGeom>
          <a:noFill/>
        </p:spPr>
      </p:pic>
      <p:sp>
        <p:nvSpPr>
          <p:cNvPr id="7" name="TextBox 6">
            <a:hlinkClick r:id="rId4"/>
            <a:extLst>
              <a:ext uri="{FF2B5EF4-FFF2-40B4-BE49-F238E27FC236}">
                <a16:creationId xmlns:a16="http://schemas.microsoft.com/office/drawing/2014/main" id="{632CC703-D33E-4A6E-AAAF-CE852DA7FFB7}"/>
              </a:ext>
            </a:extLst>
          </p:cNvPr>
          <p:cNvSpPr txBox="1"/>
          <p:nvPr/>
        </p:nvSpPr>
        <p:spPr>
          <a:xfrm>
            <a:off x="5634210" y="6513310"/>
            <a:ext cx="65577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SG" dirty="0">
                <a:hlinkClick r:id="rId4"/>
              </a:rPr>
              <a:t>https://devblogs.microsoft.com/aspnet/grpc-performance-improvements-in-net-5/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738274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6000"/>
              <a:buFont typeface="Open Sans"/>
              <a:buNone/>
            </a:pPr>
            <a:r>
              <a:rPr lang="en-GB" dirty="0"/>
              <a:t>Summary</a:t>
            </a:r>
            <a:endParaRPr dirty="0"/>
          </a:p>
        </p:txBody>
      </p:sp>
      <p:sp>
        <p:nvSpPr>
          <p:cNvPr id="330" name="Google Shape;330;p5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33453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838200" y="34469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Open Sans"/>
              <a:buNone/>
            </a:pPr>
            <a:r>
              <a:rPr lang="en-SG" dirty="0"/>
              <a:t>Summary</a:t>
            </a:r>
            <a:endParaRPr dirty="0"/>
          </a:p>
        </p:txBody>
      </p:sp>
      <p:sp>
        <p:nvSpPr>
          <p:cNvPr id="8" name="Google Shape;271;p42">
            <a:extLst>
              <a:ext uri="{FF2B5EF4-FFF2-40B4-BE49-F238E27FC236}">
                <a16:creationId xmlns:a16="http://schemas.microsoft.com/office/drawing/2014/main" id="{ED9B1ED3-6C41-477F-A132-6943923214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SG" dirty="0"/>
              <a:t>HTTP/2 is the next generation for HTTP/1 and </a:t>
            </a:r>
            <a:r>
              <a:rPr lang="en-SG" dirty="0" err="1"/>
              <a:t>gRPC</a:t>
            </a:r>
            <a:r>
              <a:rPr lang="en-SG" dirty="0"/>
              <a:t> is the next generation for REST.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SG" dirty="0" err="1"/>
              <a:t>gRPC</a:t>
            </a:r>
            <a:r>
              <a:rPr lang="en-SG" dirty="0"/>
              <a:t> in .NET is blessing fast.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SG" dirty="0"/>
              <a:t>Use cases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SG" dirty="0"/>
              <a:t>Internal APIs: try it on new services then gradually migrate existing services.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SG" dirty="0"/>
              <a:t>Public APIs: may wait until </a:t>
            </a:r>
            <a:r>
              <a:rPr lang="en-SG" dirty="0" err="1"/>
              <a:t>gRPC</a:t>
            </a:r>
            <a:r>
              <a:rPr lang="en-SG" dirty="0"/>
              <a:t> get widely used so that your clients can keep up with.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SG" dirty="0" err="1"/>
              <a:t>GraphQL</a:t>
            </a:r>
            <a:r>
              <a:rPr lang="en-SG" dirty="0"/>
              <a:t> still being a good choice for some cases like </a:t>
            </a:r>
            <a:r>
              <a:rPr lang="en-SG" dirty="0" err="1"/>
              <a:t>queryable</a:t>
            </a:r>
            <a:r>
              <a:rPr lang="en-SG" dirty="0"/>
              <a:t> and </a:t>
            </a:r>
            <a:r>
              <a:rPr lang="en-SG" dirty="0" err="1"/>
              <a:t>aggregatable</a:t>
            </a:r>
            <a:r>
              <a:rPr lang="en-SG" dirty="0"/>
              <a:t> APIs.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495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Google Shape;270;p42"/>
          <p:cNvSpPr txBox="1"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Open Sans"/>
              <a:buNone/>
            </a:pPr>
            <a:r>
              <a:rPr lang="en-GB" sz="5200" dirty="0"/>
              <a:t>Topics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BB94D2B-075C-4B0D-B913-1582443C7CB9}"/>
              </a:ext>
            </a:extLst>
          </p:cNvPr>
          <p:cNvSpPr/>
          <p:nvPr/>
        </p:nvSpPr>
        <p:spPr>
          <a:xfrm>
            <a:off x="5093208" y="1047225"/>
            <a:ext cx="6263640" cy="1247400"/>
          </a:xfrm>
          <a:custGeom>
            <a:avLst/>
            <a:gdLst>
              <a:gd name="connsiteX0" fmla="*/ 0 w 6263640"/>
              <a:gd name="connsiteY0" fmla="*/ 0 h 1247400"/>
              <a:gd name="connsiteX1" fmla="*/ 6263640 w 6263640"/>
              <a:gd name="connsiteY1" fmla="*/ 0 h 1247400"/>
              <a:gd name="connsiteX2" fmla="*/ 6263640 w 6263640"/>
              <a:gd name="connsiteY2" fmla="*/ 1247400 h 1247400"/>
              <a:gd name="connsiteX3" fmla="*/ 0 w 6263640"/>
              <a:gd name="connsiteY3" fmla="*/ 1247400 h 1247400"/>
              <a:gd name="connsiteX4" fmla="*/ 0 w 6263640"/>
              <a:gd name="connsiteY4" fmla="*/ 0 h 1247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3640" h="1247400">
                <a:moveTo>
                  <a:pt x="0" y="0"/>
                </a:moveTo>
                <a:lnTo>
                  <a:pt x="6263640" y="0"/>
                </a:lnTo>
                <a:lnTo>
                  <a:pt x="6263640" y="1247400"/>
                </a:lnTo>
                <a:lnTo>
                  <a:pt x="0" y="12474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86128" tIns="458216" rIns="486128" bIns="156464" numCol="1" spcCol="1270" anchor="t" anchorCtr="0">
            <a:noAutofit/>
          </a:bodyPr>
          <a:lstStyle/>
          <a:p>
            <a:pPr marL="228600" lvl="1" indent="-228600" algn="l" defTabSz="9779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2200" kern="1200" dirty="0"/>
              <a:t>API Timeline</a:t>
            </a:r>
            <a:endParaRPr lang="en-US" sz="2200" kern="1200" dirty="0"/>
          </a:p>
          <a:p>
            <a:pPr marL="228600" lvl="1" indent="-228600" algn="l" defTabSz="9779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SG" sz="2200" kern="1200" dirty="0"/>
              <a:t>What are REST problems</a:t>
            </a:r>
            <a:r>
              <a:rPr lang="en-GB" sz="2200" kern="1200" dirty="0"/>
              <a:t>?</a:t>
            </a:r>
            <a:endParaRPr lang="en-US" sz="2200" kern="1200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849108F-BE0A-4842-BC13-9E5CAEA52AA1}"/>
              </a:ext>
            </a:extLst>
          </p:cNvPr>
          <p:cNvSpPr/>
          <p:nvPr/>
        </p:nvSpPr>
        <p:spPr>
          <a:xfrm>
            <a:off x="5406390" y="722505"/>
            <a:ext cx="4384548" cy="649440"/>
          </a:xfrm>
          <a:custGeom>
            <a:avLst/>
            <a:gdLst>
              <a:gd name="connsiteX0" fmla="*/ 0 w 4384548"/>
              <a:gd name="connsiteY0" fmla="*/ 108242 h 649440"/>
              <a:gd name="connsiteX1" fmla="*/ 108242 w 4384548"/>
              <a:gd name="connsiteY1" fmla="*/ 0 h 649440"/>
              <a:gd name="connsiteX2" fmla="*/ 4276306 w 4384548"/>
              <a:gd name="connsiteY2" fmla="*/ 0 h 649440"/>
              <a:gd name="connsiteX3" fmla="*/ 4384548 w 4384548"/>
              <a:gd name="connsiteY3" fmla="*/ 108242 h 649440"/>
              <a:gd name="connsiteX4" fmla="*/ 4384548 w 4384548"/>
              <a:gd name="connsiteY4" fmla="*/ 541198 h 649440"/>
              <a:gd name="connsiteX5" fmla="*/ 4276306 w 4384548"/>
              <a:gd name="connsiteY5" fmla="*/ 649440 h 649440"/>
              <a:gd name="connsiteX6" fmla="*/ 108242 w 4384548"/>
              <a:gd name="connsiteY6" fmla="*/ 649440 h 649440"/>
              <a:gd name="connsiteX7" fmla="*/ 0 w 4384548"/>
              <a:gd name="connsiteY7" fmla="*/ 541198 h 649440"/>
              <a:gd name="connsiteX8" fmla="*/ 0 w 4384548"/>
              <a:gd name="connsiteY8" fmla="*/ 108242 h 64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48" h="649440">
                <a:moveTo>
                  <a:pt x="0" y="108242"/>
                </a:moveTo>
                <a:cubicBezTo>
                  <a:pt x="0" y="48462"/>
                  <a:pt x="48462" y="0"/>
                  <a:pt x="108242" y="0"/>
                </a:cubicBezTo>
                <a:lnTo>
                  <a:pt x="4276306" y="0"/>
                </a:lnTo>
                <a:cubicBezTo>
                  <a:pt x="4336086" y="0"/>
                  <a:pt x="4384548" y="48462"/>
                  <a:pt x="4384548" y="108242"/>
                </a:cubicBezTo>
                <a:lnTo>
                  <a:pt x="4384548" y="541198"/>
                </a:lnTo>
                <a:cubicBezTo>
                  <a:pt x="4384548" y="600978"/>
                  <a:pt x="4336086" y="649440"/>
                  <a:pt x="4276306" y="649440"/>
                </a:cubicBezTo>
                <a:lnTo>
                  <a:pt x="108242" y="649440"/>
                </a:lnTo>
                <a:cubicBezTo>
                  <a:pt x="48462" y="649440"/>
                  <a:pt x="0" y="600978"/>
                  <a:pt x="0" y="541198"/>
                </a:cubicBezTo>
                <a:lnTo>
                  <a:pt x="0" y="108242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428" tIns="31703" rIns="197428" bIns="31703" numCol="1" spcCol="1270" anchor="ctr" anchorCtr="0">
            <a:noAutofit/>
          </a:bodyPr>
          <a:lstStyle/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200" kern="1200" dirty="0"/>
              <a:t>Why </a:t>
            </a:r>
            <a:r>
              <a:rPr lang="en-GB" sz="2200" kern="1200" dirty="0" err="1"/>
              <a:t>gRPC</a:t>
            </a:r>
            <a:r>
              <a:rPr lang="en-GB" sz="2200" kern="1200" dirty="0"/>
              <a:t> was invented?</a:t>
            </a:r>
            <a:endParaRPr lang="en-US" sz="2200" kern="1200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63EF12E-216A-4262-9AF1-35605D550735}"/>
              </a:ext>
            </a:extLst>
          </p:cNvPr>
          <p:cNvSpPr/>
          <p:nvPr/>
        </p:nvSpPr>
        <p:spPr>
          <a:xfrm>
            <a:off x="5093208" y="2738145"/>
            <a:ext cx="6263640" cy="1247400"/>
          </a:xfrm>
          <a:custGeom>
            <a:avLst/>
            <a:gdLst>
              <a:gd name="connsiteX0" fmla="*/ 0 w 6263640"/>
              <a:gd name="connsiteY0" fmla="*/ 0 h 1247400"/>
              <a:gd name="connsiteX1" fmla="*/ 6263640 w 6263640"/>
              <a:gd name="connsiteY1" fmla="*/ 0 h 1247400"/>
              <a:gd name="connsiteX2" fmla="*/ 6263640 w 6263640"/>
              <a:gd name="connsiteY2" fmla="*/ 1247400 h 1247400"/>
              <a:gd name="connsiteX3" fmla="*/ 0 w 6263640"/>
              <a:gd name="connsiteY3" fmla="*/ 1247400 h 1247400"/>
              <a:gd name="connsiteX4" fmla="*/ 0 w 6263640"/>
              <a:gd name="connsiteY4" fmla="*/ 0 h 1247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3640" h="1247400">
                <a:moveTo>
                  <a:pt x="0" y="0"/>
                </a:moveTo>
                <a:lnTo>
                  <a:pt x="6263640" y="0"/>
                </a:lnTo>
                <a:lnTo>
                  <a:pt x="6263640" y="1247400"/>
                </a:lnTo>
                <a:lnTo>
                  <a:pt x="0" y="12474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86128" tIns="458216" rIns="486128" bIns="156464" numCol="1" spcCol="1270" anchor="t" anchorCtr="0">
            <a:noAutofit/>
          </a:bodyPr>
          <a:lstStyle/>
          <a:p>
            <a:pPr marL="228600" lvl="1" indent="-228600" algn="l" defTabSz="9779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2200" kern="1200"/>
              <a:t>How does it work?</a:t>
            </a:r>
            <a:endParaRPr lang="en-US" sz="2200" kern="1200"/>
          </a:p>
          <a:p>
            <a:pPr marL="228600" lvl="1" indent="-228600" algn="l" defTabSz="9779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2200" kern="1200"/>
              <a:t>gRPC vs REST</a:t>
            </a:r>
            <a:endParaRPr lang="en-US" sz="2200" kern="120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B8EB5C8-7194-4108-9D40-B1CC502E4A2F}"/>
              </a:ext>
            </a:extLst>
          </p:cNvPr>
          <p:cNvSpPr/>
          <p:nvPr/>
        </p:nvSpPr>
        <p:spPr>
          <a:xfrm>
            <a:off x="5406390" y="2413425"/>
            <a:ext cx="4384548" cy="649440"/>
          </a:xfrm>
          <a:custGeom>
            <a:avLst/>
            <a:gdLst>
              <a:gd name="connsiteX0" fmla="*/ 0 w 4384548"/>
              <a:gd name="connsiteY0" fmla="*/ 108242 h 649440"/>
              <a:gd name="connsiteX1" fmla="*/ 108242 w 4384548"/>
              <a:gd name="connsiteY1" fmla="*/ 0 h 649440"/>
              <a:gd name="connsiteX2" fmla="*/ 4276306 w 4384548"/>
              <a:gd name="connsiteY2" fmla="*/ 0 h 649440"/>
              <a:gd name="connsiteX3" fmla="*/ 4384548 w 4384548"/>
              <a:gd name="connsiteY3" fmla="*/ 108242 h 649440"/>
              <a:gd name="connsiteX4" fmla="*/ 4384548 w 4384548"/>
              <a:gd name="connsiteY4" fmla="*/ 541198 h 649440"/>
              <a:gd name="connsiteX5" fmla="*/ 4276306 w 4384548"/>
              <a:gd name="connsiteY5" fmla="*/ 649440 h 649440"/>
              <a:gd name="connsiteX6" fmla="*/ 108242 w 4384548"/>
              <a:gd name="connsiteY6" fmla="*/ 649440 h 649440"/>
              <a:gd name="connsiteX7" fmla="*/ 0 w 4384548"/>
              <a:gd name="connsiteY7" fmla="*/ 541198 h 649440"/>
              <a:gd name="connsiteX8" fmla="*/ 0 w 4384548"/>
              <a:gd name="connsiteY8" fmla="*/ 108242 h 64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48" h="649440">
                <a:moveTo>
                  <a:pt x="0" y="108242"/>
                </a:moveTo>
                <a:cubicBezTo>
                  <a:pt x="0" y="48462"/>
                  <a:pt x="48462" y="0"/>
                  <a:pt x="108242" y="0"/>
                </a:cubicBezTo>
                <a:lnTo>
                  <a:pt x="4276306" y="0"/>
                </a:lnTo>
                <a:cubicBezTo>
                  <a:pt x="4336086" y="0"/>
                  <a:pt x="4384548" y="48462"/>
                  <a:pt x="4384548" y="108242"/>
                </a:cubicBezTo>
                <a:lnTo>
                  <a:pt x="4384548" y="541198"/>
                </a:lnTo>
                <a:cubicBezTo>
                  <a:pt x="4384548" y="600978"/>
                  <a:pt x="4336086" y="649440"/>
                  <a:pt x="4276306" y="649440"/>
                </a:cubicBezTo>
                <a:lnTo>
                  <a:pt x="108242" y="649440"/>
                </a:lnTo>
                <a:cubicBezTo>
                  <a:pt x="48462" y="649440"/>
                  <a:pt x="0" y="600978"/>
                  <a:pt x="0" y="541198"/>
                </a:cubicBezTo>
                <a:lnTo>
                  <a:pt x="0" y="108242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428" tIns="31703" rIns="197428" bIns="31703" numCol="1" spcCol="1270" anchor="ctr" anchorCtr="0">
            <a:noAutofit/>
          </a:bodyPr>
          <a:lstStyle/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200" kern="1200" dirty="0"/>
              <a:t>What is </a:t>
            </a:r>
            <a:r>
              <a:rPr lang="en-GB" sz="2200" kern="1200" dirty="0" err="1"/>
              <a:t>gRPC</a:t>
            </a:r>
            <a:r>
              <a:rPr lang="en-GB" sz="2200" kern="1200" dirty="0"/>
              <a:t>?</a:t>
            </a:r>
            <a:endParaRPr lang="en-US" sz="2200" kern="12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8F009BA-EE2A-44DE-9279-D470BF848EDD}"/>
              </a:ext>
            </a:extLst>
          </p:cNvPr>
          <p:cNvSpPr/>
          <p:nvPr/>
        </p:nvSpPr>
        <p:spPr>
          <a:xfrm>
            <a:off x="5093208" y="4429066"/>
            <a:ext cx="6263640" cy="1593900"/>
          </a:xfrm>
          <a:custGeom>
            <a:avLst/>
            <a:gdLst>
              <a:gd name="connsiteX0" fmla="*/ 0 w 6263640"/>
              <a:gd name="connsiteY0" fmla="*/ 0 h 1593900"/>
              <a:gd name="connsiteX1" fmla="*/ 6263640 w 6263640"/>
              <a:gd name="connsiteY1" fmla="*/ 0 h 1593900"/>
              <a:gd name="connsiteX2" fmla="*/ 6263640 w 6263640"/>
              <a:gd name="connsiteY2" fmla="*/ 1593900 h 1593900"/>
              <a:gd name="connsiteX3" fmla="*/ 0 w 6263640"/>
              <a:gd name="connsiteY3" fmla="*/ 1593900 h 1593900"/>
              <a:gd name="connsiteX4" fmla="*/ 0 w 6263640"/>
              <a:gd name="connsiteY4" fmla="*/ 0 h 159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3640" h="1593900">
                <a:moveTo>
                  <a:pt x="0" y="0"/>
                </a:moveTo>
                <a:lnTo>
                  <a:pt x="6263640" y="0"/>
                </a:lnTo>
                <a:lnTo>
                  <a:pt x="6263640" y="1593900"/>
                </a:lnTo>
                <a:lnTo>
                  <a:pt x="0" y="15939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86128" tIns="458216" rIns="486128" bIns="156464" numCol="1" spcCol="1270" anchor="t" anchorCtr="0">
            <a:noAutofit/>
          </a:bodyPr>
          <a:lstStyle/>
          <a:p>
            <a:pPr marL="228600" lvl="1" indent="-228600" algn="l" defTabSz="9779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2200" kern="1200" dirty="0"/>
              <a:t>Demo</a:t>
            </a:r>
          </a:p>
          <a:p>
            <a:pPr marL="228600" lvl="1" indent="-228600" algn="l" defTabSz="9779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2200" kern="1200"/>
              <a:t>What’s new in .NET 5</a:t>
            </a:r>
          </a:p>
          <a:p>
            <a:pPr marL="228600" lvl="1" indent="-228600" algn="l" defTabSz="9779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2200" kern="1200"/>
              <a:t>Performance improvement in .NET 5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24D467A-F6C1-47A4-AA5F-E8FED37BD46C}"/>
              </a:ext>
            </a:extLst>
          </p:cNvPr>
          <p:cNvSpPr/>
          <p:nvPr/>
        </p:nvSpPr>
        <p:spPr>
          <a:xfrm>
            <a:off x="5406390" y="4104345"/>
            <a:ext cx="4384548" cy="649440"/>
          </a:xfrm>
          <a:custGeom>
            <a:avLst/>
            <a:gdLst>
              <a:gd name="connsiteX0" fmla="*/ 0 w 4384548"/>
              <a:gd name="connsiteY0" fmla="*/ 108242 h 649440"/>
              <a:gd name="connsiteX1" fmla="*/ 108242 w 4384548"/>
              <a:gd name="connsiteY1" fmla="*/ 0 h 649440"/>
              <a:gd name="connsiteX2" fmla="*/ 4276306 w 4384548"/>
              <a:gd name="connsiteY2" fmla="*/ 0 h 649440"/>
              <a:gd name="connsiteX3" fmla="*/ 4384548 w 4384548"/>
              <a:gd name="connsiteY3" fmla="*/ 108242 h 649440"/>
              <a:gd name="connsiteX4" fmla="*/ 4384548 w 4384548"/>
              <a:gd name="connsiteY4" fmla="*/ 541198 h 649440"/>
              <a:gd name="connsiteX5" fmla="*/ 4276306 w 4384548"/>
              <a:gd name="connsiteY5" fmla="*/ 649440 h 649440"/>
              <a:gd name="connsiteX6" fmla="*/ 108242 w 4384548"/>
              <a:gd name="connsiteY6" fmla="*/ 649440 h 649440"/>
              <a:gd name="connsiteX7" fmla="*/ 0 w 4384548"/>
              <a:gd name="connsiteY7" fmla="*/ 541198 h 649440"/>
              <a:gd name="connsiteX8" fmla="*/ 0 w 4384548"/>
              <a:gd name="connsiteY8" fmla="*/ 108242 h 64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4548" h="649440">
                <a:moveTo>
                  <a:pt x="0" y="108242"/>
                </a:moveTo>
                <a:cubicBezTo>
                  <a:pt x="0" y="48462"/>
                  <a:pt x="48462" y="0"/>
                  <a:pt x="108242" y="0"/>
                </a:cubicBezTo>
                <a:lnTo>
                  <a:pt x="4276306" y="0"/>
                </a:lnTo>
                <a:cubicBezTo>
                  <a:pt x="4336086" y="0"/>
                  <a:pt x="4384548" y="48462"/>
                  <a:pt x="4384548" y="108242"/>
                </a:cubicBezTo>
                <a:lnTo>
                  <a:pt x="4384548" y="541198"/>
                </a:lnTo>
                <a:cubicBezTo>
                  <a:pt x="4384548" y="600978"/>
                  <a:pt x="4336086" y="649440"/>
                  <a:pt x="4276306" y="649440"/>
                </a:cubicBezTo>
                <a:lnTo>
                  <a:pt x="108242" y="649440"/>
                </a:lnTo>
                <a:cubicBezTo>
                  <a:pt x="48462" y="649440"/>
                  <a:pt x="0" y="600978"/>
                  <a:pt x="0" y="541198"/>
                </a:cubicBezTo>
                <a:lnTo>
                  <a:pt x="0" y="108242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7428" tIns="31703" rIns="197428" bIns="31703" numCol="1" spcCol="1270" anchor="ctr" anchorCtr="0">
            <a:noAutofit/>
          </a:bodyPr>
          <a:lstStyle/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/>
              <a:t>gRPC in .NET 5</a:t>
            </a:r>
          </a:p>
        </p:txBody>
      </p:sp>
    </p:spTree>
    <p:extLst>
      <p:ext uri="{BB962C8B-B14F-4D97-AF65-F5344CB8AC3E}">
        <p14:creationId xmlns:p14="http://schemas.microsoft.com/office/powerpoint/2010/main" val="377749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6000"/>
              <a:buFont typeface="Open Sans"/>
              <a:buNone/>
            </a:pPr>
            <a:r>
              <a:rPr lang="en-GB" dirty="0"/>
              <a:t>Resources</a:t>
            </a:r>
            <a:endParaRPr dirty="0"/>
          </a:p>
        </p:txBody>
      </p:sp>
      <p:sp>
        <p:nvSpPr>
          <p:cNvPr id="330" name="Google Shape;330;p5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3031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838200" y="34469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Open Sans"/>
              <a:buNone/>
            </a:pPr>
            <a:r>
              <a:rPr lang="en-SG" dirty="0"/>
              <a:t>Resources</a:t>
            </a:r>
            <a:endParaRPr dirty="0"/>
          </a:p>
        </p:txBody>
      </p:sp>
      <p:sp>
        <p:nvSpPr>
          <p:cNvPr id="8" name="Google Shape;271;p42">
            <a:extLst>
              <a:ext uri="{FF2B5EF4-FFF2-40B4-BE49-F238E27FC236}">
                <a16:creationId xmlns:a16="http://schemas.microsoft.com/office/drawing/2014/main" id="{ED9B1ED3-6C41-477F-A132-6943923214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 err="1">
                <a:hlinkClick r:id="rId3"/>
              </a:rPr>
              <a:t>gRPC</a:t>
            </a:r>
            <a:r>
              <a:rPr lang="en-US" dirty="0">
                <a:hlinkClick r:id="rId3"/>
              </a:rPr>
              <a:t> on .NET</a:t>
            </a: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>
                <a:hlinkClick r:id="rId4"/>
              </a:rPr>
              <a:t>.NET Examples</a:t>
            </a: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>
                <a:hlinkClick r:id="rId5"/>
              </a:rPr>
              <a:t>Who’s is using </a:t>
            </a:r>
            <a:r>
              <a:rPr lang="en-US" dirty="0" err="1">
                <a:hlinkClick r:id="rId5"/>
              </a:rPr>
              <a:t>gRPC</a:t>
            </a:r>
            <a:r>
              <a:rPr lang="en-US" dirty="0">
                <a:hlinkClick r:id="rId5"/>
              </a:rPr>
              <a:t> and why?</a:t>
            </a: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 err="1">
                <a:hlinkClick r:id="rId6"/>
              </a:rPr>
              <a:t>gRPC</a:t>
            </a:r>
            <a:r>
              <a:rPr lang="en-US" dirty="0">
                <a:hlinkClick r:id="rId6"/>
              </a:rPr>
              <a:t> conf 2020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59925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B225BA-7412-4605-8E8D-5AED2BF56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52F66B-CE69-4185-A9E1-72DC7213A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094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4BB9CD-970D-4FE5-B4E3-D651735BF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alphaModFix amt="27000"/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254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836473-A87A-43A0-92CE-2D910EFAF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2152955"/>
            <a:ext cx="9966960" cy="25520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8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gRPC</a:t>
            </a:r>
            <a:r>
              <a:rPr lang="en-US" sz="8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is the future…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0D6276-8D53-4DDA-A15A-90E0831F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195574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C150C7-96FB-4EB9-BDF9-212535A60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808342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Open Sans"/>
              <a:buNone/>
            </a:pPr>
            <a:r>
              <a:rPr lang="en-GB" dirty="0"/>
              <a:t>Thanks for joining!</a:t>
            </a:r>
            <a:endParaRPr dirty="0"/>
          </a:p>
        </p:txBody>
      </p:sp>
      <p:pic>
        <p:nvPicPr>
          <p:cNvPr id="336" name="Google Shape;336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78950" y="3803650"/>
            <a:ext cx="21209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330;p50">
            <a:extLst>
              <a:ext uri="{FF2B5EF4-FFF2-40B4-BE49-F238E27FC236}">
                <a16:creationId xmlns:a16="http://schemas.microsoft.com/office/drawing/2014/main" id="{85ACC090-36BB-48E7-B28E-19EFA2CA00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r>
              <a:rPr lang="en-GB" dirty="0"/>
              <a:t>API Timeline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</a:pPr>
            <a:r>
              <a:rPr lang="en-GB" dirty="0"/>
              <a:t>REST problems</a:t>
            </a:r>
            <a:endParaRPr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2261803A-1C16-479D-AE69-C9E8C4CB7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Why </a:t>
            </a:r>
            <a:r>
              <a:rPr lang="en-SG" dirty="0" err="1"/>
              <a:t>gRPC</a:t>
            </a:r>
            <a:r>
              <a:rPr lang="en-SG" dirty="0"/>
              <a:t> was invented?</a:t>
            </a:r>
          </a:p>
        </p:txBody>
      </p:sp>
    </p:spTree>
    <p:extLst>
      <p:ext uri="{BB962C8B-B14F-4D97-AF65-F5344CB8AC3E}">
        <p14:creationId xmlns:p14="http://schemas.microsoft.com/office/powerpoint/2010/main" val="4263933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466EC14-DC07-44A3-8BD6-94FBBAAEE1CD}"/>
              </a:ext>
            </a:extLst>
          </p:cNvPr>
          <p:cNvCxnSpPr>
            <a:cxnSpLocks/>
          </p:cNvCxnSpPr>
          <p:nvPr/>
        </p:nvCxnSpPr>
        <p:spPr>
          <a:xfrm>
            <a:off x="10021676" y="4020567"/>
            <a:ext cx="1144091" cy="0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9" name="Google Shape;289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API Timeline</a:t>
            </a:r>
            <a:endParaRPr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832A38-F067-4BED-A020-D9596BE14EA5}"/>
              </a:ext>
            </a:extLst>
          </p:cNvPr>
          <p:cNvCxnSpPr>
            <a:cxnSpLocks/>
          </p:cNvCxnSpPr>
          <p:nvPr/>
        </p:nvCxnSpPr>
        <p:spPr>
          <a:xfrm>
            <a:off x="3372048" y="4016580"/>
            <a:ext cx="6376841" cy="0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26E01BD-2355-448C-BE8E-59E0DB28068B}"/>
              </a:ext>
            </a:extLst>
          </p:cNvPr>
          <p:cNvCxnSpPr>
            <a:cxnSpLocks/>
          </p:cNvCxnSpPr>
          <p:nvPr/>
        </p:nvCxnSpPr>
        <p:spPr>
          <a:xfrm>
            <a:off x="2080800" y="4016575"/>
            <a:ext cx="1144091" cy="0"/>
          </a:xfrm>
          <a:prstGeom prst="line">
            <a:avLst/>
          </a:prstGeom>
          <a:ln w="190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C90A2F-6C23-49F4-A7CF-8ACEA5F3DE26}"/>
              </a:ext>
            </a:extLst>
          </p:cNvPr>
          <p:cNvCxnSpPr>
            <a:cxnSpLocks/>
          </p:cNvCxnSpPr>
          <p:nvPr/>
        </p:nvCxnSpPr>
        <p:spPr>
          <a:xfrm>
            <a:off x="822132" y="4019568"/>
            <a:ext cx="1039042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Explosion: 8 Points 25">
            <a:extLst>
              <a:ext uri="{FF2B5EF4-FFF2-40B4-BE49-F238E27FC236}">
                <a16:creationId xmlns:a16="http://schemas.microsoft.com/office/drawing/2014/main" id="{B7C81928-C2D8-4E97-BF10-A8A5C69DC386}"/>
              </a:ext>
            </a:extLst>
          </p:cNvPr>
          <p:cNvSpPr/>
          <p:nvPr/>
        </p:nvSpPr>
        <p:spPr>
          <a:xfrm>
            <a:off x="1801336" y="3823934"/>
            <a:ext cx="384625" cy="380022"/>
          </a:xfrm>
          <a:prstGeom prst="irregularSeal1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Explosion: 8 Points 28">
            <a:extLst>
              <a:ext uri="{FF2B5EF4-FFF2-40B4-BE49-F238E27FC236}">
                <a16:creationId xmlns:a16="http://schemas.microsoft.com/office/drawing/2014/main" id="{B396F89D-55DA-4B9F-8AAB-2D4BC4E8ECCA}"/>
              </a:ext>
            </a:extLst>
          </p:cNvPr>
          <p:cNvSpPr/>
          <p:nvPr/>
        </p:nvSpPr>
        <p:spPr>
          <a:xfrm>
            <a:off x="3032579" y="3823934"/>
            <a:ext cx="384625" cy="380022"/>
          </a:xfrm>
          <a:prstGeom prst="irregularSeal1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0" name="Explosion: 8 Points 29">
            <a:extLst>
              <a:ext uri="{FF2B5EF4-FFF2-40B4-BE49-F238E27FC236}">
                <a16:creationId xmlns:a16="http://schemas.microsoft.com/office/drawing/2014/main" id="{542A2FE4-FA71-41CC-AE4D-78B496037E07}"/>
              </a:ext>
            </a:extLst>
          </p:cNvPr>
          <p:cNvSpPr/>
          <p:nvPr/>
        </p:nvSpPr>
        <p:spPr>
          <a:xfrm>
            <a:off x="9702754" y="3819267"/>
            <a:ext cx="384625" cy="380022"/>
          </a:xfrm>
          <a:prstGeom prst="irregularSeal1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361369D-B6E9-46B4-9473-374F5CAD6B16}"/>
              </a:ext>
            </a:extLst>
          </p:cNvPr>
          <p:cNvGrpSpPr/>
          <p:nvPr/>
        </p:nvGrpSpPr>
        <p:grpSpPr>
          <a:xfrm>
            <a:off x="2680769" y="3060794"/>
            <a:ext cx="205225" cy="1065606"/>
            <a:chOff x="2493569" y="2285273"/>
            <a:chExt cx="205225" cy="1065606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2E17EE8-D15B-4167-A56E-171CCB5D8DEB}"/>
                </a:ext>
              </a:extLst>
            </p:cNvPr>
            <p:cNvSpPr/>
            <p:nvPr/>
          </p:nvSpPr>
          <p:spPr>
            <a:xfrm>
              <a:off x="2493569" y="3148110"/>
              <a:ext cx="205225" cy="202769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A5506ED-086A-46FC-9256-6A1A5A1FBA27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V="1">
              <a:off x="2596182" y="2285273"/>
              <a:ext cx="0" cy="862837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C92FDC4-3C04-4E61-ACE5-C6ACA2AE9933}"/>
              </a:ext>
            </a:extLst>
          </p:cNvPr>
          <p:cNvGrpSpPr/>
          <p:nvPr/>
        </p:nvGrpSpPr>
        <p:grpSpPr>
          <a:xfrm>
            <a:off x="3496626" y="3916906"/>
            <a:ext cx="205225" cy="1033766"/>
            <a:chOff x="3298137" y="3148109"/>
            <a:chExt cx="205225" cy="1033766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62D2E5D-A98B-4128-B59F-A31BE9B53590}"/>
                </a:ext>
              </a:extLst>
            </p:cNvPr>
            <p:cNvSpPr/>
            <p:nvPr/>
          </p:nvSpPr>
          <p:spPr>
            <a:xfrm>
              <a:off x="3298137" y="3148109"/>
              <a:ext cx="205225" cy="202769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87EE9DE-095A-412C-A66B-97CE12CEB429}"/>
                </a:ext>
              </a:extLst>
            </p:cNvPr>
            <p:cNvCxnSpPr>
              <a:cxnSpLocks/>
              <a:stCxn id="57" idx="4"/>
            </p:cNvCxnSpPr>
            <p:nvPr/>
          </p:nvCxnSpPr>
          <p:spPr>
            <a:xfrm>
              <a:off x="3400750" y="3350878"/>
              <a:ext cx="0" cy="830997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B1C2CCA-B5CA-4F4E-901C-58C86135E248}"/>
              </a:ext>
            </a:extLst>
          </p:cNvPr>
          <p:cNvGrpSpPr/>
          <p:nvPr/>
        </p:nvGrpSpPr>
        <p:grpSpPr>
          <a:xfrm>
            <a:off x="4072259" y="3060794"/>
            <a:ext cx="205225" cy="1063684"/>
            <a:chOff x="2493569" y="2287195"/>
            <a:chExt cx="205225" cy="1063684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DA6CE3B-9823-4CC3-9823-8B57F2CFBD81}"/>
                </a:ext>
              </a:extLst>
            </p:cNvPr>
            <p:cNvSpPr/>
            <p:nvPr/>
          </p:nvSpPr>
          <p:spPr>
            <a:xfrm>
              <a:off x="2493569" y="3148110"/>
              <a:ext cx="205225" cy="202769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63978F4-5D55-45E7-A554-CE66480A7510}"/>
                </a:ext>
              </a:extLst>
            </p:cNvPr>
            <p:cNvCxnSpPr>
              <a:cxnSpLocks/>
              <a:stCxn id="65" idx="0"/>
            </p:cNvCxnSpPr>
            <p:nvPr/>
          </p:nvCxnSpPr>
          <p:spPr>
            <a:xfrm flipV="1">
              <a:off x="2596182" y="2287195"/>
              <a:ext cx="0" cy="860915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526D2BC5-8DC7-4410-A8D4-80D560DF168D}"/>
              </a:ext>
            </a:extLst>
          </p:cNvPr>
          <p:cNvGrpSpPr/>
          <p:nvPr/>
        </p:nvGrpSpPr>
        <p:grpSpPr>
          <a:xfrm>
            <a:off x="5489923" y="3922862"/>
            <a:ext cx="205225" cy="1073126"/>
            <a:chOff x="3298137" y="3148109"/>
            <a:chExt cx="205225" cy="1073126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91091F7-A481-488D-BE4E-BF719DCFACCA}"/>
                </a:ext>
              </a:extLst>
            </p:cNvPr>
            <p:cNvSpPr/>
            <p:nvPr/>
          </p:nvSpPr>
          <p:spPr>
            <a:xfrm>
              <a:off x="3298137" y="3148109"/>
              <a:ext cx="205225" cy="202769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0532CAA6-B226-4E1F-A239-CB4EDAF10A32}"/>
                </a:ext>
              </a:extLst>
            </p:cNvPr>
            <p:cNvCxnSpPr>
              <a:cxnSpLocks/>
              <a:stCxn id="68" idx="4"/>
            </p:cNvCxnSpPr>
            <p:nvPr/>
          </p:nvCxnSpPr>
          <p:spPr>
            <a:xfrm>
              <a:off x="3400750" y="3350878"/>
              <a:ext cx="0" cy="870357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334F56E-C917-4307-8FB7-4F72102E164D}"/>
              </a:ext>
            </a:extLst>
          </p:cNvPr>
          <p:cNvGrpSpPr/>
          <p:nvPr/>
        </p:nvGrpSpPr>
        <p:grpSpPr>
          <a:xfrm>
            <a:off x="9290850" y="3922862"/>
            <a:ext cx="205225" cy="1027810"/>
            <a:chOff x="3298137" y="3148109"/>
            <a:chExt cx="205225" cy="102781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5D9427A-E184-4EFC-9525-52EC3B6CE8F8}"/>
                </a:ext>
              </a:extLst>
            </p:cNvPr>
            <p:cNvSpPr/>
            <p:nvPr/>
          </p:nvSpPr>
          <p:spPr>
            <a:xfrm>
              <a:off x="3298137" y="3148109"/>
              <a:ext cx="205225" cy="202769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B9B95D2-4FBE-4C94-9FF0-3DA81BE330D8}"/>
                </a:ext>
              </a:extLst>
            </p:cNvPr>
            <p:cNvCxnSpPr>
              <a:cxnSpLocks/>
              <a:stCxn id="71" idx="4"/>
            </p:cNvCxnSpPr>
            <p:nvPr/>
          </p:nvCxnSpPr>
          <p:spPr>
            <a:xfrm>
              <a:off x="3400750" y="3350878"/>
              <a:ext cx="0" cy="825041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F11E251-5989-4BCC-990B-0B20F1466A5B}"/>
              </a:ext>
            </a:extLst>
          </p:cNvPr>
          <p:cNvGrpSpPr/>
          <p:nvPr/>
        </p:nvGrpSpPr>
        <p:grpSpPr>
          <a:xfrm>
            <a:off x="10384320" y="3007432"/>
            <a:ext cx="205225" cy="1111400"/>
            <a:chOff x="2493569" y="2239479"/>
            <a:chExt cx="205225" cy="1111400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21BE6CC-B68A-4597-B99D-D8E47043998D}"/>
                </a:ext>
              </a:extLst>
            </p:cNvPr>
            <p:cNvSpPr/>
            <p:nvPr/>
          </p:nvSpPr>
          <p:spPr>
            <a:xfrm>
              <a:off x="2493569" y="3148110"/>
              <a:ext cx="205225" cy="202769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1021C08-276A-4054-8BEE-C7DED1B16AB9}"/>
                </a:ext>
              </a:extLst>
            </p:cNvPr>
            <p:cNvCxnSpPr>
              <a:cxnSpLocks/>
              <a:stCxn id="74" idx="0"/>
            </p:cNvCxnSpPr>
            <p:nvPr/>
          </p:nvCxnSpPr>
          <p:spPr>
            <a:xfrm flipV="1">
              <a:off x="2596182" y="2239479"/>
              <a:ext cx="0" cy="908631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958A2E4A-08C0-49F9-A0DF-F9DC81DC5677}"/>
              </a:ext>
            </a:extLst>
          </p:cNvPr>
          <p:cNvSpPr txBox="1"/>
          <p:nvPr/>
        </p:nvSpPr>
        <p:spPr>
          <a:xfrm>
            <a:off x="1572015" y="4203956"/>
            <a:ext cx="8435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accent4"/>
                </a:solidFill>
              </a:rPr>
              <a:t>1996</a:t>
            </a:r>
            <a:br>
              <a:rPr lang="en-US" sz="1200" b="1" dirty="0">
                <a:solidFill>
                  <a:schemeClr val="accent4"/>
                </a:solidFill>
              </a:rPr>
            </a:br>
            <a:r>
              <a:rPr lang="en-US" sz="1200" b="1" dirty="0">
                <a:solidFill>
                  <a:schemeClr val="accent4"/>
                </a:solidFill>
              </a:rPr>
              <a:t>HTTP/1.0</a:t>
            </a:r>
            <a:endParaRPr lang="en-SG" sz="1200" b="1" dirty="0">
              <a:solidFill>
                <a:schemeClr val="accent4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3B04BF5-73DB-4D9E-8BB5-1FBF7DBF6C78}"/>
              </a:ext>
            </a:extLst>
          </p:cNvPr>
          <p:cNvSpPr txBox="1"/>
          <p:nvPr/>
        </p:nvSpPr>
        <p:spPr>
          <a:xfrm>
            <a:off x="2754703" y="4197363"/>
            <a:ext cx="843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B050"/>
                </a:solidFill>
              </a:rPr>
              <a:t>1999</a:t>
            </a:r>
            <a:br>
              <a:rPr lang="en-US" sz="1200" b="1" dirty="0">
                <a:solidFill>
                  <a:srgbClr val="00B050"/>
                </a:solidFill>
              </a:rPr>
            </a:br>
            <a:r>
              <a:rPr lang="en-US" sz="1200" b="1" dirty="0">
                <a:solidFill>
                  <a:srgbClr val="00B050"/>
                </a:solidFill>
              </a:rPr>
              <a:t>HTTP/1.1</a:t>
            </a:r>
            <a:endParaRPr lang="en-SG" sz="1200" b="1" dirty="0">
              <a:solidFill>
                <a:srgbClr val="00B050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F32CEE3-757B-42AA-8806-742AF16F030C}"/>
              </a:ext>
            </a:extLst>
          </p:cNvPr>
          <p:cNvSpPr txBox="1"/>
          <p:nvPr/>
        </p:nvSpPr>
        <p:spPr>
          <a:xfrm>
            <a:off x="9537435" y="4202995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B0F0"/>
                </a:solidFill>
              </a:rPr>
              <a:t>2015</a:t>
            </a:r>
            <a:br>
              <a:rPr lang="en-US" sz="1200" b="1" dirty="0">
                <a:solidFill>
                  <a:srgbClr val="00B0F0"/>
                </a:solidFill>
              </a:rPr>
            </a:br>
            <a:r>
              <a:rPr lang="en-US" sz="1200" b="1" dirty="0">
                <a:solidFill>
                  <a:srgbClr val="00B0F0"/>
                </a:solidFill>
              </a:rPr>
              <a:t>HTTP/2</a:t>
            </a:r>
            <a:endParaRPr lang="en-SG" sz="1200" b="1" dirty="0">
              <a:solidFill>
                <a:srgbClr val="00B0F0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503979E-B4EB-4BC7-AAE6-BC57D6618A5A}"/>
              </a:ext>
            </a:extLst>
          </p:cNvPr>
          <p:cNvSpPr txBox="1"/>
          <p:nvPr/>
        </p:nvSpPr>
        <p:spPr>
          <a:xfrm>
            <a:off x="2349909" y="2505498"/>
            <a:ext cx="875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1998</a:t>
            </a:r>
            <a:br>
              <a:rPr lang="en-US" sz="1200" dirty="0"/>
            </a:br>
            <a:r>
              <a:rPr lang="en-US" sz="1200" dirty="0"/>
              <a:t>XML-RPC</a:t>
            </a:r>
            <a:endParaRPr lang="en-SG" sz="12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39D2EFA-C2CB-4511-B694-8BDDA4D0946F}"/>
              </a:ext>
            </a:extLst>
          </p:cNvPr>
          <p:cNvSpPr txBox="1"/>
          <p:nvPr/>
        </p:nvSpPr>
        <p:spPr>
          <a:xfrm>
            <a:off x="3292904" y="5052433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1999</a:t>
            </a:r>
            <a:br>
              <a:rPr lang="en-US" sz="1200" dirty="0"/>
            </a:br>
            <a:r>
              <a:rPr lang="en-US" sz="1200" dirty="0"/>
              <a:t>SOAP</a:t>
            </a:r>
            <a:endParaRPr lang="en-SG" sz="12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4899B8A-1D26-48C4-A6E6-F0DDF509BB9E}"/>
              </a:ext>
            </a:extLst>
          </p:cNvPr>
          <p:cNvSpPr txBox="1"/>
          <p:nvPr/>
        </p:nvSpPr>
        <p:spPr>
          <a:xfrm>
            <a:off x="3872427" y="2497746"/>
            <a:ext cx="5950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2000</a:t>
            </a:r>
            <a:br>
              <a:rPr lang="en-US" sz="1200" dirty="0"/>
            </a:br>
            <a:r>
              <a:rPr lang="en-US" sz="1200" b="1" dirty="0"/>
              <a:t>REST</a:t>
            </a:r>
            <a:endParaRPr lang="en-SG" sz="1200" b="1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88B9248-CEBA-4103-B38D-49900F300033}"/>
              </a:ext>
            </a:extLst>
          </p:cNvPr>
          <p:cNvSpPr txBox="1"/>
          <p:nvPr/>
        </p:nvSpPr>
        <p:spPr>
          <a:xfrm>
            <a:off x="5108442" y="5079328"/>
            <a:ext cx="9701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2005</a:t>
            </a:r>
            <a:br>
              <a:rPr lang="en-US" sz="1200" dirty="0"/>
            </a:br>
            <a:r>
              <a:rPr lang="en-US" sz="1200" dirty="0"/>
              <a:t>JSON-RPC</a:t>
            </a:r>
            <a:endParaRPr lang="en-SG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488A1D0B-05F1-4EF8-BFBF-79A7D5E196F3}"/>
              </a:ext>
            </a:extLst>
          </p:cNvPr>
          <p:cNvSpPr txBox="1"/>
          <p:nvPr/>
        </p:nvSpPr>
        <p:spPr>
          <a:xfrm>
            <a:off x="8985338" y="5033080"/>
            <a:ext cx="816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2015</a:t>
            </a:r>
            <a:br>
              <a:rPr lang="en-US" sz="1200" dirty="0"/>
            </a:br>
            <a:r>
              <a:rPr lang="en-US" sz="1200" dirty="0" err="1"/>
              <a:t>GraphQL</a:t>
            </a:r>
            <a:endParaRPr lang="en-SG" sz="1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8209599-D40A-4F90-8D76-56F9F63F6783}"/>
              </a:ext>
            </a:extLst>
          </p:cNvPr>
          <p:cNvSpPr txBox="1"/>
          <p:nvPr/>
        </p:nvSpPr>
        <p:spPr>
          <a:xfrm>
            <a:off x="10185407" y="2444836"/>
            <a:ext cx="603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2016</a:t>
            </a:r>
            <a:br>
              <a:rPr lang="en-US" sz="1200" b="1" dirty="0"/>
            </a:br>
            <a:r>
              <a:rPr lang="en-US" sz="1200" b="1" dirty="0" err="1"/>
              <a:t>gRPC</a:t>
            </a:r>
            <a:endParaRPr lang="en-SG" sz="1200" b="1" dirty="0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A55C0EEA-2110-4F95-B88A-8652D234C8AE}"/>
              </a:ext>
            </a:extLst>
          </p:cNvPr>
          <p:cNvGrpSpPr/>
          <p:nvPr/>
        </p:nvGrpSpPr>
        <p:grpSpPr>
          <a:xfrm>
            <a:off x="6290525" y="3055148"/>
            <a:ext cx="205225" cy="1063684"/>
            <a:chOff x="2493569" y="2287195"/>
            <a:chExt cx="205225" cy="1063684"/>
          </a:xfrm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CA8873F4-7AFF-413B-80DC-A022FDD4417A}"/>
                </a:ext>
              </a:extLst>
            </p:cNvPr>
            <p:cNvSpPr/>
            <p:nvPr/>
          </p:nvSpPr>
          <p:spPr>
            <a:xfrm>
              <a:off x="2493569" y="3148110"/>
              <a:ext cx="205225" cy="202769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5772AED-6B03-4A1E-B127-D1383E45463F}"/>
                </a:ext>
              </a:extLst>
            </p:cNvPr>
            <p:cNvCxnSpPr>
              <a:cxnSpLocks/>
              <a:stCxn id="96" idx="0"/>
            </p:cNvCxnSpPr>
            <p:nvPr/>
          </p:nvCxnSpPr>
          <p:spPr>
            <a:xfrm flipV="1">
              <a:off x="2596182" y="2287195"/>
              <a:ext cx="0" cy="860915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DC14F139-AB6F-482E-958B-28D4F4644E3D}"/>
              </a:ext>
            </a:extLst>
          </p:cNvPr>
          <p:cNvSpPr txBox="1"/>
          <p:nvPr/>
        </p:nvSpPr>
        <p:spPr>
          <a:xfrm>
            <a:off x="6037305" y="2492100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2007</a:t>
            </a:r>
            <a:br>
              <a:rPr lang="en-US" sz="1200" dirty="0"/>
            </a:br>
            <a:r>
              <a:rPr lang="en-US" sz="1200" dirty="0"/>
              <a:t>ODATA</a:t>
            </a:r>
            <a:endParaRPr lang="en-SG" sz="1200" dirty="0"/>
          </a:p>
        </p:txBody>
      </p:sp>
    </p:spTree>
    <p:extLst>
      <p:ext uri="{BB962C8B-B14F-4D97-AF65-F5344CB8AC3E}">
        <p14:creationId xmlns:p14="http://schemas.microsoft.com/office/powerpoint/2010/main" val="314552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9" grpId="0" animBg="1"/>
      <p:bldP spid="30" grpId="0" animBg="1"/>
      <p:bldP spid="62" grpId="0"/>
      <p:bldP spid="77" grpId="0"/>
      <p:bldP spid="78" grpId="0"/>
      <p:bldP spid="79" grpId="0"/>
      <p:bldP spid="82" grpId="0"/>
      <p:bldP spid="91" grpId="0"/>
      <p:bldP spid="92" grpId="0"/>
      <p:bldP spid="93" grpId="0"/>
      <p:bldP spid="94" grpId="0"/>
      <p:bldP spid="9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HTTP/2 is a game changer!</a:t>
            </a:r>
          </a:p>
        </p:txBody>
      </p:sp>
      <p:sp>
        <p:nvSpPr>
          <p:cNvPr id="4" name="Google Shape;271;p42">
            <a:extLst>
              <a:ext uri="{FF2B5EF4-FFF2-40B4-BE49-F238E27FC236}">
                <a16:creationId xmlns:a16="http://schemas.microsoft.com/office/drawing/2014/main" id="{6927B43A-AF3F-40CC-800F-2FE69709B4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Multiplexed (solve the request pipelines blocking)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Single TCP Connection for parallelism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Binary instead of textual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Header compression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Streaming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Server push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EC0C48-A62C-49EF-BE15-9810CB684C51}"/>
              </a:ext>
            </a:extLst>
          </p:cNvPr>
          <p:cNvSpPr txBox="1"/>
          <p:nvPr/>
        </p:nvSpPr>
        <p:spPr>
          <a:xfrm>
            <a:off x="9772072" y="6464877"/>
            <a:ext cx="24199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1400" u="sng" dirty="0">
                <a:solidFill>
                  <a:srgbClr val="0563C1"/>
                </a:solidFill>
                <a:effectLst/>
                <a:latin typeface="Open Sans" panose="020B0604020202020204" charset="0"/>
                <a:ea typeface="Calibri" panose="020F0502020204030204" pitchFamily="34" charset="0"/>
                <a:cs typeface="Segoe UI" panose="020B0502040204020203" pitchFamily="34" charset="0"/>
                <a:hlinkClick r:id="rId3"/>
              </a:rPr>
              <a:t>http://www.http2demo.io</a:t>
            </a:r>
            <a:endParaRPr lang="en-S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657BBF-6844-42EA-86D6-99D607A78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128" y="3278904"/>
            <a:ext cx="6094984" cy="319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52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8">
            <a:extLst>
              <a:ext uri="{FF2B5EF4-FFF2-40B4-BE49-F238E27FC236}">
                <a16:creationId xmlns:a16="http://schemas.microsoft.com/office/drawing/2014/main" id="{0AB225BA-7412-4605-8E8D-5AED2BF56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music&#10;&#10;Description automatically generated">
            <a:extLst>
              <a:ext uri="{FF2B5EF4-FFF2-40B4-BE49-F238E27FC236}">
                <a16:creationId xmlns:a16="http://schemas.microsoft.com/office/drawing/2014/main" id="{823DD539-9585-4953-BA22-76E9B126E9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31" b="6299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04BB9CD-970D-4FE5-B4E3-D651735BF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alphaModFix amt="27000"/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254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6">
            <a:extLst>
              <a:ext uri="{FF2B5EF4-FFF2-40B4-BE49-F238E27FC236}">
                <a16:creationId xmlns:a16="http://schemas.microsoft.com/office/drawing/2014/main" id="{33E12BCF-7BC9-41AA-A989-BC4590239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15" y="2152953"/>
            <a:ext cx="9668369" cy="25520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8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Can we use REST on HTTP/2?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E0D6276-8D53-4DDA-A15A-90E0831F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195574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150C7-96FB-4EB9-BDF9-212535A60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808342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572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063F67-FC88-4393-9686-4E9EE8ED1361}"/>
              </a:ext>
            </a:extLst>
          </p:cNvPr>
          <p:cNvPicPr/>
          <p:nvPr/>
        </p:nvPicPr>
        <p:blipFill rotWithShape="1">
          <a:blip r:embed="rId3"/>
          <a:srcRect l="8928" r="35896" b="662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6">
            <a:extLst>
              <a:ext uri="{FF2B5EF4-FFF2-40B4-BE49-F238E27FC236}">
                <a16:creationId xmlns:a16="http://schemas.microsoft.com/office/drawing/2014/main" id="{5D7EB4FE-0EDE-4259-98F0-3ED4DBB8F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YES!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3875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838200" y="34469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Open Sans"/>
              <a:buNone/>
            </a:pPr>
            <a:r>
              <a:rPr lang="en-US" dirty="0"/>
              <a:t>What are REST problems, then?</a:t>
            </a:r>
            <a:endParaRPr dirty="0"/>
          </a:p>
        </p:txBody>
      </p:sp>
      <p:sp>
        <p:nvSpPr>
          <p:cNvPr id="8" name="Google Shape;271;p42">
            <a:extLst>
              <a:ext uri="{FF2B5EF4-FFF2-40B4-BE49-F238E27FC236}">
                <a16:creationId xmlns:a16="http://schemas.microsoft.com/office/drawing/2014/main" id="{ED9B1ED3-6C41-477F-A132-6943923214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REST cannot make use of some HTTP/2 features.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US" dirty="0"/>
              <a:t>Textual representation(JSON).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US" dirty="0"/>
              <a:t>Implement streaming is complicated.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US" dirty="0"/>
              <a:t>Bi-directional streaming is not possible at all.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Need to implement authentication, load balancing, tracing, health check etc.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No formal machine-readable API Contract.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US" dirty="0"/>
              <a:t>So, it needs human or third-party library to create it</a:t>
            </a:r>
          </a:p>
          <a:p>
            <a:pPr marL="685800" lvl="1" indent="-228600">
              <a:spcBef>
                <a:spcPts val="1000"/>
              </a:spcBef>
              <a:buSzPts val="2800"/>
            </a:pPr>
            <a:r>
              <a:rPr lang="en-US" dirty="0"/>
              <a:t>Imagine providing and maintenance 5+ client libraries.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899</Words>
  <Application>Microsoft Office PowerPoint</Application>
  <PresentationFormat>Widescreen</PresentationFormat>
  <Paragraphs>156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Open Sans</vt:lpstr>
      <vt:lpstr>Calibri</vt:lpstr>
      <vt:lpstr>Consolas</vt:lpstr>
      <vt:lpstr>Arial</vt:lpstr>
      <vt:lpstr>3_Office Theme</vt:lpstr>
      <vt:lpstr>1_Office Theme</vt:lpstr>
      <vt:lpstr>2_Office Theme</vt:lpstr>
      <vt:lpstr>High-performance services with gRPC</vt:lpstr>
      <vt:lpstr>About me!</vt:lpstr>
      <vt:lpstr>Topics</vt:lpstr>
      <vt:lpstr>Why gRPC was invented?</vt:lpstr>
      <vt:lpstr>API Timeline</vt:lpstr>
      <vt:lpstr>HTTP/2 is a game changer!</vt:lpstr>
      <vt:lpstr>Can we use REST on HTTP/2?</vt:lpstr>
      <vt:lpstr>YES!</vt:lpstr>
      <vt:lpstr>What are REST problems, then?</vt:lpstr>
      <vt:lpstr>What is gRPC?</vt:lpstr>
      <vt:lpstr>gRPC  is a modern high-performance RPC framework</vt:lpstr>
      <vt:lpstr>How does it work?</vt:lpstr>
      <vt:lpstr>gRPC vs REST</vt:lpstr>
      <vt:lpstr>gRPC in .NET 5</vt:lpstr>
      <vt:lpstr>Create a gRPC project</vt:lpstr>
      <vt:lpstr>.photo file</vt:lpstr>
      <vt:lpstr>Auto-generated server code</vt:lpstr>
      <vt:lpstr>Server code</vt:lpstr>
      <vt:lpstr>The Startup.cs file</vt:lpstr>
      <vt:lpstr>Add connected service to client</vt:lpstr>
      <vt:lpstr>Browse the .photo file in the server project and select to generate client code.</vt:lpstr>
      <vt:lpstr>Auto-generated client code</vt:lpstr>
      <vt:lpstr>Client code</vt:lpstr>
      <vt:lpstr>Test calling from client to server</vt:lpstr>
      <vt:lpstr>What’s new in .NET 5</vt:lpstr>
      <vt:lpstr>Performance improvement in .NET 5</vt:lpstr>
      <vt:lpstr>Benchmark for gRPC in .NET 5</vt:lpstr>
      <vt:lpstr>Summary</vt:lpstr>
      <vt:lpstr>Summary</vt:lpstr>
      <vt:lpstr>Resources</vt:lpstr>
      <vt:lpstr>Resources</vt:lpstr>
      <vt:lpstr>gRPC is the future…</vt:lpstr>
      <vt:lpstr>Thanks for joining!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High-performance services with gRPC</dc:title>
  <dc:creator>rachanee</dc:creator>
  <cp:lastModifiedBy>rachanee</cp:lastModifiedBy>
  <cp:revision>3</cp:revision>
  <dcterms:created xsi:type="dcterms:W3CDTF">2021-01-23T09:06:21Z</dcterms:created>
  <dcterms:modified xsi:type="dcterms:W3CDTF">2021-01-23T11:27:18Z</dcterms:modified>
</cp:coreProperties>
</file>

<file path=docProps/thumbnail.jpeg>
</file>